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9" r:id="rId2"/>
    <p:sldId id="394" r:id="rId3"/>
    <p:sldId id="395" r:id="rId4"/>
    <p:sldId id="388" r:id="rId5"/>
    <p:sldId id="281" r:id="rId6"/>
    <p:sldId id="324" r:id="rId7"/>
    <p:sldId id="325" r:id="rId8"/>
    <p:sldId id="326" r:id="rId9"/>
    <p:sldId id="335" r:id="rId10"/>
    <p:sldId id="343" r:id="rId11"/>
    <p:sldId id="331" r:id="rId12"/>
    <p:sldId id="336" r:id="rId13"/>
    <p:sldId id="332" r:id="rId14"/>
    <p:sldId id="333" r:id="rId15"/>
    <p:sldId id="337" r:id="rId16"/>
    <p:sldId id="338" r:id="rId17"/>
    <p:sldId id="328" r:id="rId18"/>
    <p:sldId id="340" r:id="rId19"/>
    <p:sldId id="345" r:id="rId20"/>
    <p:sldId id="390" r:id="rId21"/>
    <p:sldId id="383" r:id="rId22"/>
    <p:sldId id="329" r:id="rId23"/>
    <p:sldId id="352" r:id="rId24"/>
    <p:sldId id="384" r:id="rId25"/>
    <p:sldId id="353" r:id="rId26"/>
    <p:sldId id="385" r:id="rId27"/>
    <p:sldId id="346" r:id="rId28"/>
    <p:sldId id="370" r:id="rId29"/>
    <p:sldId id="354" r:id="rId30"/>
    <p:sldId id="350" r:id="rId31"/>
    <p:sldId id="356" r:id="rId32"/>
    <p:sldId id="357" r:id="rId33"/>
    <p:sldId id="358" r:id="rId34"/>
    <p:sldId id="387" r:id="rId35"/>
    <p:sldId id="339" r:id="rId36"/>
    <p:sldId id="368" r:id="rId37"/>
    <p:sldId id="369" r:id="rId38"/>
    <p:sldId id="344" r:id="rId39"/>
    <p:sldId id="362" r:id="rId40"/>
    <p:sldId id="378" r:id="rId41"/>
    <p:sldId id="380" r:id="rId42"/>
    <p:sldId id="373" r:id="rId43"/>
    <p:sldId id="391" r:id="rId44"/>
    <p:sldId id="381" r:id="rId45"/>
    <p:sldId id="392" r:id="rId46"/>
    <p:sldId id="367" r:id="rId47"/>
    <p:sldId id="374" r:id="rId48"/>
    <p:sldId id="375" r:id="rId49"/>
    <p:sldId id="386" r:id="rId50"/>
    <p:sldId id="376" r:id="rId51"/>
    <p:sldId id="377" r:id="rId52"/>
    <p:sldId id="382" r:id="rId53"/>
    <p:sldId id="371" r:id="rId54"/>
    <p:sldId id="349" r:id="rId55"/>
    <p:sldId id="342" r:id="rId56"/>
    <p:sldId id="348" r:id="rId57"/>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7" autoAdjust="0"/>
    <p:restoredTop sz="94374" autoAdjust="0"/>
  </p:normalViewPr>
  <p:slideViewPr>
    <p:cSldViewPr snapToGrid="0">
      <p:cViewPr>
        <p:scale>
          <a:sx n="98" d="100"/>
          <a:sy n="98" d="100"/>
        </p:scale>
        <p:origin x="-240" y="120"/>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64" d="100"/>
          <a:sy n="64" d="100"/>
        </p:scale>
        <p:origin x="-3402"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2949786" cy="498693"/>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40" y="1"/>
            <a:ext cx="2949786" cy="498693"/>
          </a:xfrm>
          <a:prstGeom prst="rect">
            <a:avLst/>
          </a:prstGeom>
        </p:spPr>
        <p:txBody>
          <a:bodyPr vert="horz" lIns="88313" tIns="44156" rIns="88313" bIns="44156" rtlCol="0"/>
          <a:lstStyle>
            <a:lvl1pPr algn="r">
              <a:defRPr sz="1200"/>
            </a:lvl1pPr>
          </a:lstStyle>
          <a:p>
            <a:fld id="{424E9CE9-D1EF-4858-A1E0-968B445726BE}" type="datetimeFigureOut">
              <a:rPr kumimoji="1" lang="ja-JP" altLang="en-US" smtClean="0"/>
              <a:t>2017/8/25</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3"/>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440647"/>
            <a:ext cx="2949786" cy="498692"/>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40" y="9440647"/>
            <a:ext cx="2949786" cy="498692"/>
          </a:xfrm>
          <a:prstGeom prst="rect">
            <a:avLst/>
          </a:prstGeom>
        </p:spPr>
        <p:txBody>
          <a:bodyPr vert="horz" lIns="88313" tIns="44156" rIns="88313" bIns="44156" rtlCol="0" anchor="b"/>
          <a:lstStyle>
            <a:lvl1pPr algn="r">
              <a:defRPr sz="1200"/>
            </a:lvl1pPr>
          </a:lstStyle>
          <a:p>
            <a:fld id="{0C71163E-95F9-4C8E-AEA0-2B6689AD63F5}" type="slidenum">
              <a:rPr kumimoji="1" lang="ja-JP" altLang="en-US" smtClean="0"/>
              <a:t>‹#›</a:t>
            </a:fld>
            <a:endParaRPr kumimoji="1" lang="ja-JP" altLang="en-US"/>
          </a:p>
        </p:txBody>
      </p:sp>
    </p:spTree>
    <p:extLst>
      <p:ext uri="{BB962C8B-B14F-4D97-AF65-F5344CB8AC3E}">
        <p14:creationId xmlns:p14="http://schemas.microsoft.com/office/powerpoint/2010/main" val="32054786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29</a:t>
            </a:fld>
            <a:endParaRPr kumimoji="1" lang="ja-JP" altLang="en-US"/>
          </a:p>
        </p:txBody>
      </p:sp>
    </p:spTree>
    <p:extLst>
      <p:ext uri="{BB962C8B-B14F-4D97-AF65-F5344CB8AC3E}">
        <p14:creationId xmlns:p14="http://schemas.microsoft.com/office/powerpoint/2010/main" val="236466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71163E-95F9-4C8E-AEA0-2B6689AD63F5}" type="slidenum">
              <a:rPr kumimoji="1" lang="ja-JP" altLang="en-US" smtClean="0"/>
              <a:t>33</a:t>
            </a:fld>
            <a:endParaRPr kumimoji="1" lang="ja-JP" altLang="en-US"/>
          </a:p>
        </p:txBody>
      </p:sp>
    </p:spTree>
    <p:extLst>
      <p:ext uri="{BB962C8B-B14F-4D97-AF65-F5344CB8AC3E}">
        <p14:creationId xmlns:p14="http://schemas.microsoft.com/office/powerpoint/2010/main" val="286057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b="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lvl1pPr>
              <a:defRPr b="0"/>
            </a:lvl1pPr>
          </a:lstStyle>
          <a:p>
            <a:fld id="{2DD1F2AC-FC1D-4CE1-84E0-E98DC7770AAB}" type="datetime1">
              <a:rPr lang="ja-JP" altLang="en-US" smtClean="0"/>
              <a:t>2017/8/25</a:t>
            </a:fld>
            <a:endParaRPr lang="ja-JP" altLang="en-US"/>
          </a:p>
        </p:txBody>
      </p:sp>
      <p:sp>
        <p:nvSpPr>
          <p:cNvPr id="5" name="フッター プレースホルダー 4"/>
          <p:cNvSpPr>
            <a:spLocks noGrp="1"/>
          </p:cNvSpPr>
          <p:nvPr>
            <p:ph type="ftr" sz="quarter" idx="11"/>
          </p:nvPr>
        </p:nvSpPr>
        <p:spPr/>
        <p:txBody>
          <a:bodyPr/>
          <a:lstStyle>
            <a:lvl1pPr>
              <a:defRPr b="0"/>
            </a:lvl1pPr>
          </a:lstStyle>
          <a:p>
            <a:endParaRPr lang="ja-JP" altLang="en-US"/>
          </a:p>
        </p:txBody>
      </p:sp>
      <p:sp>
        <p:nvSpPr>
          <p:cNvPr id="6" name="スライド番号プレースホルダー 5"/>
          <p:cNvSpPr>
            <a:spLocks noGrp="1"/>
          </p:cNvSpPr>
          <p:nvPr>
            <p:ph type="sldNum" sz="quarter" idx="12"/>
          </p:nvPr>
        </p:nvSpPr>
        <p:spPr/>
        <p:txBody>
          <a:bodyPr/>
          <a:lstStyle>
            <a:lvl1pPr>
              <a:defRPr b="0"/>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345105755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4EAC0C6-B966-4D9B-8311-7F321F837FBE}" type="datetime1">
              <a:rPr kumimoji="1" lang="ja-JP" altLang="en-US" smtClean="0"/>
              <a:t>2017/8/25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40618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DA16755-884C-4B1B-8E0D-5A98395AA44D}" type="datetime1">
              <a:rPr kumimoji="1" lang="ja-JP" altLang="en-US" smtClean="0"/>
              <a:t>2017/8/25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99534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CB047400-4BA0-4546-8E72-F73116D0D39D}" type="datetime1">
              <a:rPr kumimoji="1" lang="ja-JP" altLang="en-US" smtClean="0"/>
              <a:t>2017/8/25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66617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8C30C3E-F4AE-4C00-BBC7-D76A7A311301}" type="datetime1">
              <a:rPr kumimoji="1" lang="ja-JP" altLang="en-US" smtClean="0"/>
              <a:t>2017/8/25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85955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2C198E4-E96A-481B-B656-2F739A539F02}" type="datetime1">
              <a:rPr kumimoji="1" lang="ja-JP" altLang="en-US" smtClean="0"/>
              <a:t>2017/8/25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24839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638B6D2A-8521-4619-8E58-21CA02F6E38F}" type="datetime1">
              <a:rPr kumimoji="1" lang="ja-JP" altLang="en-US" smtClean="0"/>
              <a:t>2017/8/25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171538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5CE1D26-6D7B-4FC2-AFD2-FB1AF0BDE885}" type="datetime1">
              <a:rPr kumimoji="1" lang="ja-JP" altLang="en-US" smtClean="0"/>
              <a:t>2017/8/25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64985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7E2E64-E1F6-49BA-9C32-0E7ACDA3ECC1}" type="datetime1">
              <a:rPr kumimoji="1" lang="ja-JP" altLang="en-US" smtClean="0"/>
              <a:t>2017/8/25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37541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784AD7B-F583-4A1B-9786-B8CBE9C8D928}" type="datetime1">
              <a:rPr kumimoji="1" lang="ja-JP" altLang="en-US" smtClean="0"/>
              <a:t>2017/8/25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419319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9C52D52-AF96-4424-84A4-229912061C51}" type="datetime1">
              <a:rPr kumimoji="1" lang="ja-JP" altLang="en-US" smtClean="0"/>
              <a:t>2017/8/25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a:t>
            </a:fld>
            <a:endParaRPr kumimoji="1" lang="ja-JP" altLang="en-US"/>
          </a:p>
        </p:txBody>
      </p:sp>
    </p:spTree>
    <p:extLst>
      <p:ext uri="{BB962C8B-B14F-4D97-AF65-F5344CB8AC3E}">
        <p14:creationId xmlns:p14="http://schemas.microsoft.com/office/powerpoint/2010/main" val="3789474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a:solidFill>
                  <a:schemeClr val="tx1">
                    <a:tint val="75000"/>
                  </a:schemeClr>
                </a:solidFill>
              </a:defRPr>
            </a:lvl1pPr>
          </a:lstStyle>
          <a:p>
            <a:fld id="{5C5547A1-AC82-49AF-8B77-4DBAC56F523E}" type="datetime1">
              <a:rPr lang="ja-JP" altLang="en-US" smtClean="0"/>
              <a:t>2017/8/25</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a:solidFill>
                  <a:schemeClr val="tx1">
                    <a:tint val="75000"/>
                  </a:schemeClr>
                </a:solidFill>
              </a:defRPr>
            </a:lvl1pPr>
          </a:lstStyle>
          <a:p>
            <a:endParaRPr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a:solidFill>
                  <a:schemeClr val="tx1">
                    <a:tint val="75000"/>
                  </a:schemeClr>
                </a:solidFill>
              </a:defRPr>
            </a:lvl1pPr>
          </a:lstStyle>
          <a:p>
            <a:fld id="{8AEBDCA3-918C-4541-BF84-4F93CF1796EA}" type="slidenum">
              <a:rPr lang="ja-JP" altLang="en-US" smtClean="0"/>
              <a:pPr/>
              <a:t>‹#›</a:t>
            </a:fld>
            <a:endParaRPr lang="ja-JP" altLang="en-US"/>
          </a:p>
        </p:txBody>
      </p:sp>
    </p:spTree>
    <p:extLst>
      <p:ext uri="{BB962C8B-B14F-4D97-AF65-F5344CB8AC3E}">
        <p14:creationId xmlns:p14="http://schemas.microsoft.com/office/powerpoint/2010/main" val="1435000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5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2.png"/><Relationship Id="rId5" Type="http://schemas.openxmlformats.org/officeDocument/2006/relationships/image" Target="../media/image23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yoshihiroo/programming-workshop/tree/master/deep-learn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6.wdp"/><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1.png"/></Relationships>
</file>

<file path=ppt/slides/_rels/slide3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241.png"/></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8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8.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41.png"/><Relationship Id="rId2"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facebook.com/groups/programming.workshop/permalink/286412695093452/"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6.xml"/><Relationship Id="rId5" Type="http://schemas.openxmlformats.org/officeDocument/2006/relationships/image" Target="../media/image53.png"/><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4.emf"/></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rodrigob.github.io/are_we_there_yet/build/classification_datasets_results.html"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63644"/>
          </a:xfrm>
          <a:prstGeom prst="rect">
            <a:avLst/>
          </a:prstGeom>
        </p:spPr>
      </p:pic>
      <p:sp>
        <p:nvSpPr>
          <p:cNvPr id="2" name="タイトル 1"/>
          <p:cNvSpPr>
            <a:spLocks noGrp="1"/>
          </p:cNvSpPr>
          <p:nvPr>
            <p:ph type="ctrTitle"/>
          </p:nvPr>
        </p:nvSpPr>
        <p:spPr>
          <a:solidFill>
            <a:srgbClr val="FFFFFF">
              <a:alpha val="69804"/>
            </a:srgbClr>
          </a:solidFill>
        </p:spPr>
        <p:txBody>
          <a:bodyPr>
            <a:normAutofit/>
          </a:bodyPr>
          <a:lstStyle/>
          <a:p>
            <a:r>
              <a:rPr kumimoji="1" lang="ja-JP" altLang="en-US" dirty="0"/>
              <a:t>プログラミング勉強会</a:t>
            </a:r>
            <a:r>
              <a:rPr kumimoji="1" lang="en-US" altLang="ja-JP" dirty="0"/>
              <a:t/>
            </a:r>
            <a:br>
              <a:rPr kumimoji="1" lang="en-US" altLang="ja-JP" dirty="0"/>
            </a:br>
            <a:r>
              <a:rPr lang="ja-JP" altLang="en-US" sz="2800" dirty="0"/>
              <a:t>やってみようぜ、ディープラーニングのプログラミング</a:t>
            </a:r>
            <a:endParaRPr kumimoji="1" lang="ja-JP" altLang="en-US" sz="2400" dirty="0"/>
          </a:p>
        </p:txBody>
      </p:sp>
      <p:sp>
        <p:nvSpPr>
          <p:cNvPr id="3" name="サブタイトル 2"/>
          <p:cNvSpPr>
            <a:spLocks noGrp="1"/>
          </p:cNvSpPr>
          <p:nvPr>
            <p:ph type="subTitle" idx="1"/>
          </p:nvPr>
        </p:nvSpPr>
        <p:spPr>
          <a:solidFill>
            <a:srgbClr val="FFFFFF">
              <a:alpha val="69804"/>
            </a:srgbClr>
          </a:solidFill>
        </p:spPr>
        <p:txBody>
          <a:bodyPr>
            <a:normAutofit/>
          </a:bodyPr>
          <a:lstStyle/>
          <a:p>
            <a:endParaRPr kumimoji="1" lang="en-US" altLang="ja-JP" dirty="0"/>
          </a:p>
          <a:p>
            <a:r>
              <a:rPr kumimoji="1" lang="en-US" altLang="ja-JP" dirty="0"/>
              <a:t>2017</a:t>
            </a:r>
            <a:r>
              <a:rPr kumimoji="1" lang="ja-JP" altLang="en-US" dirty="0"/>
              <a:t>年</a:t>
            </a:r>
            <a:r>
              <a:rPr lang="en-US" altLang="ja-JP" strike="sngStrike" dirty="0"/>
              <a:t>5</a:t>
            </a:r>
            <a:r>
              <a:rPr kumimoji="1" lang="ja-JP" altLang="en-US" strike="sngStrike" dirty="0"/>
              <a:t>月</a:t>
            </a:r>
            <a:r>
              <a:rPr lang="en-US" altLang="ja-JP" strike="sngStrike" dirty="0"/>
              <a:t>28</a:t>
            </a:r>
            <a:r>
              <a:rPr kumimoji="1" lang="ja-JP" altLang="en-US" strike="sngStrike" dirty="0"/>
              <a:t>日</a:t>
            </a:r>
            <a:endParaRPr lang="en-US" altLang="ja-JP" strike="sngStrike" dirty="0"/>
          </a:p>
          <a:p>
            <a:r>
              <a:rPr kumimoji="1" lang="ja-JP" altLang="en-US" dirty="0"/>
              <a:t>名古屋校 </a:t>
            </a:r>
            <a:r>
              <a:rPr kumimoji="1" lang="en-US" altLang="ja-JP" dirty="0"/>
              <a:t>2011</a:t>
            </a:r>
            <a:r>
              <a:rPr kumimoji="1" lang="ja-JP" altLang="en-US" dirty="0"/>
              <a:t>期 越智 由浩</a:t>
            </a:r>
          </a:p>
        </p:txBody>
      </p:sp>
      <p:sp>
        <p:nvSpPr>
          <p:cNvPr id="4" name="スライド番号プレースホルダー 3"/>
          <p:cNvSpPr>
            <a:spLocks noGrp="1"/>
          </p:cNvSpPr>
          <p:nvPr>
            <p:ph type="sldNum" sz="quarter" idx="12"/>
          </p:nvPr>
        </p:nvSpPr>
        <p:spPr/>
        <p:txBody>
          <a:bodyPr/>
          <a:lstStyle/>
          <a:p>
            <a:fld id="{8AEBDCA3-918C-4541-BF84-4F93CF1796EA}" type="slidenum">
              <a:rPr lang="ja-JP" altLang="en-US" smtClean="0"/>
              <a:pPr/>
              <a:t>1</a:t>
            </a:fld>
            <a:endParaRPr lang="ja-JP" altLang="en-US"/>
          </a:p>
        </p:txBody>
      </p:sp>
      <p:sp>
        <p:nvSpPr>
          <p:cNvPr id="6" name="正方形/長方形 5">
            <a:extLst>
              <a:ext uri="{FF2B5EF4-FFF2-40B4-BE49-F238E27FC236}">
                <a16:creationId xmlns="" xmlns:a16="http://schemas.microsoft.com/office/drawing/2014/main" id="{834B4063-1932-4CB6-96B3-56DADD7ABD35}"/>
              </a:ext>
            </a:extLst>
          </p:cNvPr>
          <p:cNvSpPr/>
          <p:nvPr/>
        </p:nvSpPr>
        <p:spPr>
          <a:xfrm rot="433171">
            <a:off x="6684389" y="3828406"/>
            <a:ext cx="2326278" cy="461665"/>
          </a:xfrm>
          <a:prstGeom prst="rect">
            <a:avLst/>
          </a:prstGeom>
        </p:spPr>
        <p:txBody>
          <a:bodyPr wrap="none">
            <a:spAutoFit/>
          </a:bodyPr>
          <a:lstStyle/>
          <a:p>
            <a:r>
              <a:rPr lang="en-US" altLang="ja-JP" sz="2400" b="1" dirty="0">
                <a:solidFill>
                  <a:srgbClr val="0070C0"/>
                </a:solidFill>
              </a:rPr>
              <a:t>7</a:t>
            </a:r>
            <a:r>
              <a:rPr lang="ja-JP" altLang="en-US" sz="2400" b="1" dirty="0">
                <a:solidFill>
                  <a:srgbClr val="0070C0"/>
                </a:solidFill>
              </a:rPr>
              <a:t>月</a:t>
            </a:r>
            <a:r>
              <a:rPr lang="en-US" altLang="ja-JP" sz="2400" b="1" dirty="0">
                <a:solidFill>
                  <a:srgbClr val="0070C0"/>
                </a:solidFill>
              </a:rPr>
              <a:t>22</a:t>
            </a:r>
            <a:r>
              <a:rPr lang="ja-JP" altLang="en-US" sz="2400" b="1" dirty="0">
                <a:solidFill>
                  <a:srgbClr val="0070C0"/>
                </a:solidFill>
              </a:rPr>
              <a:t>日 改訂版</a:t>
            </a:r>
            <a:endParaRPr lang="en-US" altLang="ja-JP" sz="2400" b="1" dirty="0">
              <a:solidFill>
                <a:srgbClr val="0070C0"/>
              </a:solidFill>
            </a:endParaRPr>
          </a:p>
        </p:txBody>
      </p:sp>
    </p:spTree>
    <p:extLst>
      <p:ext uri="{BB962C8B-B14F-4D97-AF65-F5344CB8AC3E}">
        <p14:creationId xmlns:p14="http://schemas.microsoft.com/office/powerpoint/2010/main" val="8798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206805"/>
            <a:ext cx="10515600" cy="1325563"/>
          </a:xfrm>
        </p:spPr>
        <p:txBody>
          <a:bodyPr>
            <a:normAutofit fontScale="90000"/>
          </a:bodyPr>
          <a:lstStyle/>
          <a:p>
            <a:r>
              <a:rPr kumimoji="1" lang="ja-JP" altLang="en-US" dirty="0"/>
              <a:t>手触り感持って</a:t>
            </a:r>
            <a:r>
              <a:rPr kumimoji="1" lang="en-US" altLang="ja-JP" dirty="0"/>
              <a:t>”</a:t>
            </a:r>
            <a:r>
              <a:rPr kumimoji="1" lang="ja-JP" altLang="en-US" dirty="0"/>
              <a:t>模型</a:t>
            </a:r>
            <a:r>
              <a:rPr kumimoji="1" lang="en-US" altLang="ja-JP" dirty="0"/>
              <a:t>”</a:t>
            </a:r>
            <a:r>
              <a:rPr kumimoji="1" lang="ja-JP" altLang="en-US" dirty="0"/>
              <a:t>と慣れ親しむために</a:t>
            </a:r>
            <a:r>
              <a:rPr kumimoji="1" lang="en-US" altLang="ja-JP" dirty="0"/>
              <a:t/>
            </a:r>
            <a:br>
              <a:rPr kumimoji="1" lang="en-US" altLang="ja-JP" dirty="0"/>
            </a:br>
            <a:r>
              <a:rPr lang="ja-JP" altLang="en-US" dirty="0"/>
              <a:t>手で計算してみる</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10</a:t>
            </a:fld>
            <a:endParaRPr kumimoji="1" lang="ja-JP" altLang="en-US"/>
          </a:p>
        </p:txBody>
      </p:sp>
    </p:spTree>
    <p:extLst>
      <p:ext uri="{BB962C8B-B14F-4D97-AF65-F5344CB8AC3E}">
        <p14:creationId xmlns:p14="http://schemas.microsoft.com/office/powerpoint/2010/main" val="36702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stCxn id="4" idx="6"/>
            <a:endCxn id="10"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3052698" y="1357198"/>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77" name="テキスト ボックス 76"/>
          <p:cNvSpPr txBox="1"/>
          <p:nvPr/>
        </p:nvSpPr>
        <p:spPr>
          <a:xfrm>
            <a:off x="3151310" y="2060925"/>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78" name="テキスト ボックス 77"/>
          <p:cNvSpPr txBox="1"/>
          <p:nvPr/>
        </p:nvSpPr>
        <p:spPr>
          <a:xfrm>
            <a:off x="2698595" y="2764652"/>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79" name="テキスト ボックス 78"/>
          <p:cNvSpPr txBox="1"/>
          <p:nvPr/>
        </p:nvSpPr>
        <p:spPr>
          <a:xfrm>
            <a:off x="2774793" y="3647677"/>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0" name="テキスト ボックス 79"/>
          <p:cNvSpPr txBox="1"/>
          <p:nvPr/>
        </p:nvSpPr>
        <p:spPr>
          <a:xfrm>
            <a:off x="3075110" y="4136252"/>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1" name="テキスト ボックス 80"/>
          <p:cNvSpPr txBox="1"/>
          <p:nvPr/>
        </p:nvSpPr>
        <p:spPr>
          <a:xfrm>
            <a:off x="3093040" y="4880320"/>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83" name="テキスト ボックス 82"/>
          <p:cNvSpPr txBox="1"/>
          <p:nvPr/>
        </p:nvSpPr>
        <p:spPr>
          <a:xfrm>
            <a:off x="6035942" y="1329096"/>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84" name="テキスト ボックス 83"/>
          <p:cNvSpPr txBox="1"/>
          <p:nvPr/>
        </p:nvSpPr>
        <p:spPr>
          <a:xfrm>
            <a:off x="5825325" y="2005381"/>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5" name="テキスト ボックス 84"/>
          <p:cNvSpPr txBox="1"/>
          <p:nvPr/>
        </p:nvSpPr>
        <p:spPr>
          <a:xfrm>
            <a:off x="5899907" y="2783938"/>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6" name="テキスト ボックス 85"/>
          <p:cNvSpPr txBox="1"/>
          <p:nvPr/>
        </p:nvSpPr>
        <p:spPr>
          <a:xfrm>
            <a:off x="6027175" y="3444423"/>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87" name="テキスト ボックス 86"/>
          <p:cNvSpPr txBox="1"/>
          <p:nvPr/>
        </p:nvSpPr>
        <p:spPr>
          <a:xfrm>
            <a:off x="5746102" y="4607147"/>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88" name="テキスト ボックス 87"/>
          <p:cNvSpPr txBox="1"/>
          <p:nvPr/>
        </p:nvSpPr>
        <p:spPr>
          <a:xfrm>
            <a:off x="6035942" y="5249652"/>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90" name="テキスト ボックス 89"/>
          <p:cNvSpPr txBox="1"/>
          <p:nvPr/>
        </p:nvSpPr>
        <p:spPr>
          <a:xfrm>
            <a:off x="8822072" y="1690085"/>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91" name="テキスト ボックス 90"/>
          <p:cNvSpPr txBox="1"/>
          <p:nvPr/>
        </p:nvSpPr>
        <p:spPr>
          <a:xfrm>
            <a:off x="8526824" y="2528668"/>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92" name="テキスト ボックス 91"/>
          <p:cNvSpPr txBox="1"/>
          <p:nvPr/>
        </p:nvSpPr>
        <p:spPr>
          <a:xfrm>
            <a:off x="8587157" y="3812512"/>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93" name="テキスト ボックス 92"/>
          <p:cNvSpPr txBox="1"/>
          <p:nvPr/>
        </p:nvSpPr>
        <p:spPr>
          <a:xfrm>
            <a:off x="8845506" y="4806367"/>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94"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1517099" y="406421"/>
            <a:ext cx="737702" cy="369332"/>
          </a:xfrm>
          <a:prstGeom prst="rect">
            <a:avLst/>
          </a:prstGeom>
          <a:noFill/>
        </p:spPr>
        <p:txBody>
          <a:bodyPr wrap="none" rtlCol="0">
            <a:spAutoFit/>
          </a:bodyPr>
          <a:lstStyle/>
          <a:p>
            <a:r>
              <a:rPr kumimoji="1" lang="en-US" altLang="ja-JP" u="sng" dirty="0"/>
              <a:t>Input</a:t>
            </a:r>
            <a:endParaRPr kumimoji="1" lang="ja-JP" altLang="en-US" u="sng" dirty="0"/>
          </a:p>
        </p:txBody>
      </p:sp>
      <p:sp>
        <p:nvSpPr>
          <p:cNvPr id="52" name="テキスト ボックス 51"/>
          <p:cNvSpPr txBox="1"/>
          <p:nvPr/>
        </p:nvSpPr>
        <p:spPr>
          <a:xfrm>
            <a:off x="11117007" y="401397"/>
            <a:ext cx="920445" cy="369332"/>
          </a:xfrm>
          <a:prstGeom prst="rect">
            <a:avLst/>
          </a:prstGeom>
          <a:noFill/>
        </p:spPr>
        <p:txBody>
          <a:bodyPr wrap="none" rtlCol="0">
            <a:spAutoFit/>
          </a:bodyPr>
          <a:lstStyle/>
          <a:p>
            <a:r>
              <a:rPr kumimoji="1" lang="en-US" altLang="ja-JP" u="sng" dirty="0">
                <a:solidFill>
                  <a:srgbClr val="0070C0"/>
                </a:solidFill>
              </a:rPr>
              <a:t>Output</a:t>
            </a:r>
            <a:endParaRPr kumimoji="1" lang="ja-JP" altLang="en-US" u="sng" dirty="0">
              <a:solidFill>
                <a:srgbClr val="0070C0"/>
              </a:solidFill>
            </a:endParaRPr>
          </a:p>
        </p:txBody>
      </p:sp>
      <p:sp>
        <p:nvSpPr>
          <p:cNvPr id="55" name="テキスト ボックス 54"/>
          <p:cNvSpPr txBox="1"/>
          <p:nvPr/>
        </p:nvSpPr>
        <p:spPr>
          <a:xfrm>
            <a:off x="5354844" y="222279"/>
            <a:ext cx="1441420" cy="307777"/>
          </a:xfrm>
          <a:prstGeom prst="rect">
            <a:avLst/>
          </a:prstGeom>
          <a:noFill/>
        </p:spPr>
        <p:txBody>
          <a:bodyPr wrap="none" rtlCol="0">
            <a:spAutoFit/>
          </a:bodyPr>
          <a:lstStyle/>
          <a:p>
            <a:r>
              <a:rPr lang="ja-JP" altLang="en-US" sz="1400" dirty="0"/>
              <a:t>シグモイド関数</a:t>
            </a:r>
            <a:endParaRPr lang="en-US" altLang="ja-JP" sz="1400" dirty="0"/>
          </a:p>
        </p:txBody>
      </p:sp>
      <p:cxnSp>
        <p:nvCxnSpPr>
          <p:cNvPr id="13" name="直線コネクタ 12"/>
          <p:cNvCxnSpPr/>
          <p:nvPr/>
        </p:nvCxnSpPr>
        <p:spPr>
          <a:xfrm flipV="1">
            <a:off x="5430285" y="479098"/>
            <a:ext cx="265108" cy="528837"/>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11</a:t>
            </a:fld>
            <a:endParaRPr kumimoji="1" lang="ja-JP" altLang="en-US"/>
          </a:p>
        </p:txBody>
      </p:sp>
    </p:spTree>
    <p:extLst>
      <p:ext uri="{BB962C8B-B14F-4D97-AF65-F5344CB8AC3E}">
        <p14:creationId xmlns:p14="http://schemas.microsoft.com/office/powerpoint/2010/main" val="143454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4237" y="426028"/>
            <a:ext cx="10764982" cy="631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74073" y="56696"/>
            <a:ext cx="3185487" cy="369332"/>
          </a:xfrm>
          <a:prstGeom prst="rect">
            <a:avLst/>
          </a:prstGeom>
          <a:noFill/>
        </p:spPr>
        <p:txBody>
          <a:bodyPr wrap="none" rtlCol="0">
            <a:spAutoFit/>
          </a:bodyPr>
          <a:lstStyle/>
          <a:p>
            <a:r>
              <a:rPr lang="ja-JP" altLang="en-US" dirty="0"/>
              <a:t>シグモイド関数、参照シート</a:t>
            </a:r>
            <a:endParaRPr kumimoji="1" lang="ja-JP" altLang="en-US" dirty="0"/>
          </a:p>
        </p:txBody>
      </p:sp>
      <p:cxnSp>
        <p:nvCxnSpPr>
          <p:cNvPr id="5" name="直線コネクタ 4"/>
          <p:cNvCxnSpPr/>
          <p:nvPr/>
        </p:nvCxnSpPr>
        <p:spPr>
          <a:xfrm flipV="1">
            <a:off x="6408160" y="3218151"/>
            <a:ext cx="0" cy="29956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6789161" y="2670463"/>
            <a:ext cx="0" cy="354330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7057162" y="2379951"/>
            <a:ext cx="0" cy="38338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643688" y="2888673"/>
            <a:ext cx="0" cy="33216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199171" y="2175597"/>
            <a:ext cx="0" cy="40347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1517073" y="3218151"/>
            <a:ext cx="488372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380634" y="3499366"/>
            <a:ext cx="1377300" cy="369332"/>
          </a:xfrm>
          <a:prstGeom prst="rect">
            <a:avLst/>
          </a:prstGeom>
          <a:noFill/>
        </p:spPr>
        <p:txBody>
          <a:bodyPr wrap="none" rtlCol="0">
            <a:spAutoFit/>
          </a:bodyPr>
          <a:lstStyle/>
          <a:p>
            <a:r>
              <a:rPr kumimoji="1" lang="en-US" altLang="ja-JP" dirty="0"/>
              <a:t>(0.3, 0.574)</a:t>
            </a:r>
            <a:endParaRPr kumimoji="1" lang="ja-JP" altLang="en-US" dirty="0"/>
          </a:p>
        </p:txBody>
      </p:sp>
      <p:sp>
        <p:nvSpPr>
          <p:cNvPr id="19" name="円/楕円 18"/>
          <p:cNvSpPr/>
          <p:nvPr/>
        </p:nvSpPr>
        <p:spPr>
          <a:xfrm>
            <a:off x="6286500" y="3127664"/>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p:cNvCxnSpPr/>
          <p:nvPr/>
        </p:nvCxnSpPr>
        <p:spPr>
          <a:xfrm flipV="1">
            <a:off x="5726761" y="3283527"/>
            <a:ext cx="528566" cy="35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1524433" y="2888673"/>
            <a:ext cx="511925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508171" y="2789959"/>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4315691" y="2379951"/>
            <a:ext cx="1633781" cy="369332"/>
          </a:xfrm>
          <a:prstGeom prst="rect">
            <a:avLst/>
          </a:prstGeom>
          <a:noFill/>
        </p:spPr>
        <p:txBody>
          <a:bodyPr wrap="none" rtlCol="0">
            <a:spAutoFit/>
          </a:bodyPr>
          <a:lstStyle/>
          <a:p>
            <a:r>
              <a:rPr kumimoji="1" lang="en-US" altLang="ja-JP" dirty="0"/>
              <a:t>(0.516, 0.626)</a:t>
            </a:r>
            <a:endParaRPr kumimoji="1" lang="ja-JP" altLang="en-US" dirty="0"/>
          </a:p>
        </p:txBody>
      </p:sp>
      <p:cxnSp>
        <p:nvCxnSpPr>
          <p:cNvPr id="31" name="直線矢印コネクタ 30"/>
          <p:cNvCxnSpPr/>
          <p:nvPr/>
        </p:nvCxnSpPr>
        <p:spPr>
          <a:xfrm>
            <a:off x="5835866" y="2523054"/>
            <a:ext cx="672305" cy="266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1541750" y="2708561"/>
            <a:ext cx="524741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円/楕円 34"/>
          <p:cNvSpPr/>
          <p:nvPr/>
        </p:nvSpPr>
        <p:spPr>
          <a:xfrm>
            <a:off x="6660571" y="2589068"/>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4878027" y="1764702"/>
            <a:ext cx="1377300" cy="369332"/>
          </a:xfrm>
          <a:prstGeom prst="rect">
            <a:avLst/>
          </a:prstGeom>
          <a:noFill/>
        </p:spPr>
        <p:txBody>
          <a:bodyPr wrap="none" rtlCol="0">
            <a:spAutoFit/>
          </a:bodyPr>
          <a:lstStyle/>
          <a:p>
            <a:r>
              <a:rPr kumimoji="1" lang="en-US" altLang="ja-JP" dirty="0"/>
              <a:t>(0.7, 0.668)</a:t>
            </a:r>
            <a:endParaRPr kumimoji="1" lang="ja-JP" altLang="en-US" dirty="0"/>
          </a:p>
        </p:txBody>
      </p:sp>
      <p:cxnSp>
        <p:nvCxnSpPr>
          <p:cNvPr id="37" name="直線矢印コネクタ 36"/>
          <p:cNvCxnSpPr/>
          <p:nvPr/>
        </p:nvCxnSpPr>
        <p:spPr>
          <a:xfrm>
            <a:off x="6141721" y="1949368"/>
            <a:ext cx="518850" cy="6152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538285" y="2351802"/>
            <a:ext cx="551887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円/楕円 41"/>
          <p:cNvSpPr/>
          <p:nvPr/>
        </p:nvSpPr>
        <p:spPr>
          <a:xfrm>
            <a:off x="6911684" y="2265967"/>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7387025" y="2763527"/>
            <a:ext cx="1377300" cy="369332"/>
          </a:xfrm>
          <a:prstGeom prst="rect">
            <a:avLst/>
          </a:prstGeom>
          <a:noFill/>
        </p:spPr>
        <p:txBody>
          <a:bodyPr wrap="none" rtlCol="0">
            <a:spAutoFit/>
          </a:bodyPr>
          <a:lstStyle/>
          <a:p>
            <a:r>
              <a:rPr kumimoji="1" lang="en-US" altLang="ja-JP" dirty="0"/>
              <a:t>(1.1, 0.750)</a:t>
            </a:r>
            <a:endParaRPr kumimoji="1" lang="ja-JP" altLang="en-US" dirty="0"/>
          </a:p>
        </p:txBody>
      </p:sp>
      <p:cxnSp>
        <p:nvCxnSpPr>
          <p:cNvPr id="44" name="直線矢印コネクタ 43"/>
          <p:cNvCxnSpPr/>
          <p:nvPr/>
        </p:nvCxnSpPr>
        <p:spPr>
          <a:xfrm flipH="1" flipV="1">
            <a:off x="7109111" y="2450516"/>
            <a:ext cx="382734" cy="3359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545211" y="2223645"/>
            <a:ext cx="56539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7092660" y="2111512"/>
            <a:ext cx="197427" cy="197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p:cNvSpPr txBox="1"/>
          <p:nvPr/>
        </p:nvSpPr>
        <p:spPr>
          <a:xfrm>
            <a:off x="7653726" y="2282076"/>
            <a:ext cx="1633781" cy="369332"/>
          </a:xfrm>
          <a:prstGeom prst="rect">
            <a:avLst/>
          </a:prstGeom>
          <a:noFill/>
        </p:spPr>
        <p:txBody>
          <a:bodyPr wrap="none" rtlCol="0">
            <a:spAutoFit/>
          </a:bodyPr>
          <a:lstStyle/>
          <a:p>
            <a:r>
              <a:rPr kumimoji="1" lang="en-US" altLang="ja-JP" dirty="0"/>
              <a:t>(1.214, 0.771)</a:t>
            </a:r>
            <a:endParaRPr kumimoji="1" lang="ja-JP" altLang="en-US" dirty="0"/>
          </a:p>
        </p:txBody>
      </p:sp>
      <p:cxnSp>
        <p:nvCxnSpPr>
          <p:cNvPr id="51" name="直線矢印コネクタ 50"/>
          <p:cNvCxnSpPr/>
          <p:nvPr/>
        </p:nvCxnSpPr>
        <p:spPr>
          <a:xfrm flipH="1" flipV="1">
            <a:off x="7366243" y="2253088"/>
            <a:ext cx="382734" cy="904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12</a:t>
            </a:fld>
            <a:endParaRPr kumimoji="1" lang="ja-JP" altLang="en-US"/>
          </a:p>
        </p:txBody>
      </p:sp>
    </p:spTree>
    <p:extLst>
      <p:ext uri="{BB962C8B-B14F-4D97-AF65-F5344CB8AC3E}">
        <p14:creationId xmlns:p14="http://schemas.microsoft.com/office/powerpoint/2010/main" val="143962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stCxn id="4" idx="6"/>
            <a:endCxn id="10"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3052698" y="1357198"/>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77" name="テキスト ボックス 76"/>
          <p:cNvSpPr txBox="1"/>
          <p:nvPr/>
        </p:nvSpPr>
        <p:spPr>
          <a:xfrm>
            <a:off x="3151310" y="2060925"/>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78" name="テキスト ボックス 77"/>
          <p:cNvSpPr txBox="1"/>
          <p:nvPr/>
        </p:nvSpPr>
        <p:spPr>
          <a:xfrm>
            <a:off x="2698595" y="2764652"/>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79" name="テキスト ボックス 78"/>
          <p:cNvSpPr txBox="1"/>
          <p:nvPr/>
        </p:nvSpPr>
        <p:spPr>
          <a:xfrm>
            <a:off x="2774793" y="3647677"/>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0" name="テキスト ボックス 79"/>
          <p:cNvSpPr txBox="1"/>
          <p:nvPr/>
        </p:nvSpPr>
        <p:spPr>
          <a:xfrm>
            <a:off x="3075110" y="4136252"/>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1" name="テキスト ボックス 80"/>
          <p:cNvSpPr txBox="1"/>
          <p:nvPr/>
        </p:nvSpPr>
        <p:spPr>
          <a:xfrm>
            <a:off x="3093040" y="4880320"/>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83" name="テキスト ボックス 82"/>
          <p:cNvSpPr txBox="1"/>
          <p:nvPr/>
        </p:nvSpPr>
        <p:spPr>
          <a:xfrm>
            <a:off x="6035942" y="1329096"/>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84" name="テキスト ボックス 83"/>
          <p:cNvSpPr txBox="1"/>
          <p:nvPr/>
        </p:nvSpPr>
        <p:spPr>
          <a:xfrm>
            <a:off x="5825325" y="2005381"/>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85" name="テキスト ボックス 84"/>
          <p:cNvSpPr txBox="1"/>
          <p:nvPr/>
        </p:nvSpPr>
        <p:spPr>
          <a:xfrm>
            <a:off x="5899907" y="2783938"/>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86" name="テキスト ボックス 85"/>
          <p:cNvSpPr txBox="1"/>
          <p:nvPr/>
        </p:nvSpPr>
        <p:spPr>
          <a:xfrm>
            <a:off x="6027175" y="3444423"/>
            <a:ext cx="500458" cy="369332"/>
          </a:xfrm>
          <a:prstGeom prst="rect">
            <a:avLst/>
          </a:prstGeom>
          <a:noFill/>
        </p:spPr>
        <p:txBody>
          <a:bodyPr wrap="none" rtlCol="0">
            <a:spAutoFit/>
          </a:bodyPr>
          <a:lstStyle/>
          <a:p>
            <a:r>
              <a:rPr kumimoji="1" lang="en-US" altLang="ja-JP" dirty="0"/>
              <a:t>0.5</a:t>
            </a:r>
            <a:endParaRPr kumimoji="1" lang="ja-JP" altLang="en-US" dirty="0"/>
          </a:p>
        </p:txBody>
      </p:sp>
      <p:sp>
        <p:nvSpPr>
          <p:cNvPr id="87" name="テキスト ボックス 86"/>
          <p:cNvSpPr txBox="1"/>
          <p:nvPr/>
        </p:nvSpPr>
        <p:spPr>
          <a:xfrm>
            <a:off x="5746102" y="4607147"/>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88" name="テキスト ボックス 87"/>
          <p:cNvSpPr txBox="1"/>
          <p:nvPr/>
        </p:nvSpPr>
        <p:spPr>
          <a:xfrm>
            <a:off x="6035942" y="5249652"/>
            <a:ext cx="500458" cy="369332"/>
          </a:xfrm>
          <a:prstGeom prst="rect">
            <a:avLst/>
          </a:prstGeom>
          <a:noFill/>
        </p:spPr>
        <p:txBody>
          <a:bodyPr wrap="none" rtlCol="0">
            <a:spAutoFit/>
          </a:bodyPr>
          <a:lstStyle/>
          <a:p>
            <a:r>
              <a:rPr kumimoji="1" lang="en-US" altLang="ja-JP" dirty="0"/>
              <a:t>0.6</a:t>
            </a:r>
            <a:endParaRPr kumimoji="1" lang="ja-JP" altLang="en-US" dirty="0"/>
          </a:p>
        </p:txBody>
      </p:sp>
      <p:sp>
        <p:nvSpPr>
          <p:cNvPr id="90" name="テキスト ボックス 89"/>
          <p:cNvSpPr txBox="1"/>
          <p:nvPr/>
        </p:nvSpPr>
        <p:spPr>
          <a:xfrm>
            <a:off x="8822072" y="1690085"/>
            <a:ext cx="500458" cy="369332"/>
          </a:xfrm>
          <a:prstGeom prst="rect">
            <a:avLst/>
          </a:prstGeom>
          <a:noFill/>
        </p:spPr>
        <p:txBody>
          <a:bodyPr wrap="none" rtlCol="0">
            <a:spAutoFit/>
          </a:bodyPr>
          <a:lstStyle/>
          <a:p>
            <a:r>
              <a:rPr kumimoji="1" lang="en-US" altLang="ja-JP" dirty="0"/>
              <a:t>0.1</a:t>
            </a:r>
            <a:endParaRPr kumimoji="1" lang="ja-JP" altLang="en-US" dirty="0"/>
          </a:p>
        </p:txBody>
      </p:sp>
      <p:sp>
        <p:nvSpPr>
          <p:cNvPr id="91" name="テキスト ボックス 90"/>
          <p:cNvSpPr txBox="1"/>
          <p:nvPr/>
        </p:nvSpPr>
        <p:spPr>
          <a:xfrm>
            <a:off x="8526824" y="2528668"/>
            <a:ext cx="500458" cy="369332"/>
          </a:xfrm>
          <a:prstGeom prst="rect">
            <a:avLst/>
          </a:prstGeom>
          <a:noFill/>
        </p:spPr>
        <p:txBody>
          <a:bodyPr wrap="none" rtlCol="0">
            <a:spAutoFit/>
          </a:bodyPr>
          <a:lstStyle/>
          <a:p>
            <a:r>
              <a:rPr kumimoji="1" lang="en-US" altLang="ja-JP" dirty="0"/>
              <a:t>0.3</a:t>
            </a:r>
            <a:endParaRPr kumimoji="1" lang="ja-JP" altLang="en-US" dirty="0"/>
          </a:p>
        </p:txBody>
      </p:sp>
      <p:sp>
        <p:nvSpPr>
          <p:cNvPr id="92" name="テキスト ボックス 91"/>
          <p:cNvSpPr txBox="1"/>
          <p:nvPr/>
        </p:nvSpPr>
        <p:spPr>
          <a:xfrm>
            <a:off x="8587157" y="3812512"/>
            <a:ext cx="500458" cy="369332"/>
          </a:xfrm>
          <a:prstGeom prst="rect">
            <a:avLst/>
          </a:prstGeom>
          <a:noFill/>
        </p:spPr>
        <p:txBody>
          <a:bodyPr wrap="none" rtlCol="0">
            <a:spAutoFit/>
          </a:bodyPr>
          <a:lstStyle/>
          <a:p>
            <a:r>
              <a:rPr kumimoji="1" lang="en-US" altLang="ja-JP" dirty="0"/>
              <a:t>0.2</a:t>
            </a:r>
            <a:endParaRPr kumimoji="1" lang="ja-JP" altLang="en-US" dirty="0"/>
          </a:p>
        </p:txBody>
      </p:sp>
      <p:sp>
        <p:nvSpPr>
          <p:cNvPr id="93" name="テキスト ボックス 92"/>
          <p:cNvSpPr txBox="1"/>
          <p:nvPr/>
        </p:nvSpPr>
        <p:spPr>
          <a:xfrm>
            <a:off x="8845506" y="4806367"/>
            <a:ext cx="500458" cy="369332"/>
          </a:xfrm>
          <a:prstGeom prst="rect">
            <a:avLst/>
          </a:prstGeom>
          <a:noFill/>
        </p:spPr>
        <p:txBody>
          <a:bodyPr wrap="none" rtlCol="0">
            <a:spAutoFit/>
          </a:bodyPr>
          <a:lstStyle/>
          <a:p>
            <a:r>
              <a:rPr kumimoji="1" lang="en-US" altLang="ja-JP" dirty="0"/>
              <a:t>0.4</a:t>
            </a:r>
            <a:endParaRPr kumimoji="1" lang="ja-JP" altLang="en-US" dirty="0"/>
          </a:p>
        </p:txBody>
      </p:sp>
      <p:sp>
        <p:nvSpPr>
          <p:cNvPr id="2" name="テキスト ボックス 1"/>
          <p:cNvSpPr txBox="1"/>
          <p:nvPr/>
        </p:nvSpPr>
        <p:spPr>
          <a:xfrm>
            <a:off x="222975" y="277404"/>
            <a:ext cx="1338828" cy="369332"/>
          </a:xfrm>
          <a:prstGeom prst="rect">
            <a:avLst/>
          </a:prstGeom>
          <a:noFill/>
        </p:spPr>
        <p:txBody>
          <a:bodyPr wrap="none" rtlCol="0">
            <a:spAutoFit/>
          </a:bodyPr>
          <a:lstStyle/>
          <a:p>
            <a:r>
              <a:rPr lang="ja-JP" altLang="en-US" dirty="0"/>
              <a:t>手計算結果</a:t>
            </a:r>
            <a:endParaRPr kumimoji="1" lang="ja-JP" altLang="en-US" dirty="0"/>
          </a:p>
        </p:txBody>
      </p:sp>
      <p:sp>
        <p:nvSpPr>
          <p:cNvPr id="3" name="テキスト ボックス 2"/>
          <p:cNvSpPr txBox="1"/>
          <p:nvPr/>
        </p:nvSpPr>
        <p:spPr>
          <a:xfrm>
            <a:off x="3465503" y="1576059"/>
            <a:ext cx="2715808" cy="369332"/>
          </a:xfrm>
          <a:prstGeom prst="rect">
            <a:avLst/>
          </a:prstGeom>
          <a:noFill/>
        </p:spPr>
        <p:txBody>
          <a:bodyPr wrap="none" rtlCol="0">
            <a:spAutoFit/>
          </a:bodyPr>
          <a:lstStyle/>
          <a:p>
            <a:r>
              <a:rPr lang="en-US" altLang="ja-JP" dirty="0">
                <a:solidFill>
                  <a:srgbClr val="0070C0"/>
                </a:solidFill>
              </a:rPr>
              <a:t>sig(0.1+0.1+0.1)=0.574</a:t>
            </a:r>
            <a:endParaRPr kumimoji="1" lang="ja-JP" altLang="en-US" dirty="0">
              <a:solidFill>
                <a:srgbClr val="0070C0"/>
              </a:solidFill>
            </a:endParaRPr>
          </a:p>
        </p:txBody>
      </p:sp>
      <p:sp>
        <p:nvSpPr>
          <p:cNvPr id="46" name="テキスト ボックス 45"/>
          <p:cNvSpPr txBox="1"/>
          <p:nvPr/>
        </p:nvSpPr>
        <p:spPr>
          <a:xfrm>
            <a:off x="3407955" y="3556501"/>
            <a:ext cx="2715808" cy="369332"/>
          </a:xfrm>
          <a:prstGeom prst="rect">
            <a:avLst/>
          </a:prstGeom>
          <a:noFill/>
        </p:spPr>
        <p:txBody>
          <a:bodyPr wrap="none" rtlCol="0">
            <a:spAutoFit/>
          </a:bodyPr>
          <a:lstStyle/>
          <a:p>
            <a:r>
              <a:rPr lang="en-US" altLang="ja-JP" dirty="0">
                <a:solidFill>
                  <a:srgbClr val="0070C0"/>
                </a:solidFill>
              </a:rPr>
              <a:t>sig(0.3+0.2+0.2)=0.668</a:t>
            </a:r>
            <a:endParaRPr kumimoji="1" lang="ja-JP" altLang="en-US" dirty="0">
              <a:solidFill>
                <a:srgbClr val="0070C0"/>
              </a:solidFill>
            </a:endParaRPr>
          </a:p>
        </p:txBody>
      </p:sp>
      <p:sp>
        <p:nvSpPr>
          <p:cNvPr id="48" name="テキスト ボックス 47"/>
          <p:cNvSpPr txBox="1"/>
          <p:nvPr/>
        </p:nvSpPr>
        <p:spPr>
          <a:xfrm>
            <a:off x="3322393" y="5680957"/>
            <a:ext cx="2715808" cy="369332"/>
          </a:xfrm>
          <a:prstGeom prst="rect">
            <a:avLst/>
          </a:prstGeom>
          <a:noFill/>
        </p:spPr>
        <p:txBody>
          <a:bodyPr wrap="none" rtlCol="0">
            <a:spAutoFit/>
          </a:bodyPr>
          <a:lstStyle/>
          <a:p>
            <a:r>
              <a:rPr lang="en-US" altLang="ja-JP" dirty="0">
                <a:solidFill>
                  <a:srgbClr val="0070C0"/>
                </a:solidFill>
              </a:rPr>
              <a:t>sig(0.5+0.3+0.3)=0.750</a:t>
            </a:r>
            <a:endParaRPr kumimoji="1" lang="ja-JP" altLang="en-US" dirty="0">
              <a:solidFill>
                <a:srgbClr val="0070C0"/>
              </a:solidFill>
            </a:endParaRPr>
          </a:p>
        </p:txBody>
      </p:sp>
      <p:sp>
        <p:nvSpPr>
          <p:cNvPr id="13" name="フリーフォーム: 図形 12"/>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図形 50"/>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5658668" y="905043"/>
            <a:ext cx="4095993" cy="369332"/>
          </a:xfrm>
          <a:prstGeom prst="rect">
            <a:avLst/>
          </a:prstGeom>
          <a:noFill/>
        </p:spPr>
        <p:txBody>
          <a:bodyPr wrap="none" rtlCol="0">
            <a:spAutoFit/>
          </a:bodyPr>
          <a:lstStyle/>
          <a:p>
            <a:r>
              <a:rPr lang="en-US" altLang="ja-JP" dirty="0">
                <a:solidFill>
                  <a:srgbClr val="0070C0"/>
                </a:solidFill>
              </a:rPr>
              <a:t>sig(0.0574+0.134+0.225+0.1)=0.626</a:t>
            </a:r>
            <a:endParaRPr kumimoji="1" lang="ja-JP" altLang="en-US" dirty="0">
              <a:solidFill>
                <a:srgbClr val="0070C0"/>
              </a:solidFill>
            </a:endParaRPr>
          </a:p>
        </p:txBody>
      </p:sp>
      <p:sp>
        <p:nvSpPr>
          <p:cNvPr id="56" name="テキスト ボックス 55"/>
          <p:cNvSpPr txBox="1"/>
          <p:nvPr/>
        </p:nvSpPr>
        <p:spPr>
          <a:xfrm>
            <a:off x="5639098" y="5398129"/>
            <a:ext cx="3967753" cy="369332"/>
          </a:xfrm>
          <a:prstGeom prst="rect">
            <a:avLst/>
          </a:prstGeom>
          <a:noFill/>
        </p:spPr>
        <p:txBody>
          <a:bodyPr wrap="none" rtlCol="0">
            <a:spAutoFit/>
          </a:bodyPr>
          <a:lstStyle/>
          <a:p>
            <a:r>
              <a:rPr lang="en-US" altLang="ja-JP" dirty="0">
                <a:solidFill>
                  <a:srgbClr val="0070C0"/>
                </a:solidFill>
              </a:rPr>
              <a:t>sig(0.230+0.334+0.450+0.2)=0.771</a:t>
            </a:r>
            <a:endParaRPr kumimoji="1" lang="ja-JP" altLang="en-US" dirty="0">
              <a:solidFill>
                <a:srgbClr val="0070C0"/>
              </a:solidFill>
            </a:endParaRPr>
          </a:p>
        </p:txBody>
      </p:sp>
      <p:sp>
        <p:nvSpPr>
          <p:cNvPr id="57" name="テキスト ボックス 56"/>
          <p:cNvSpPr txBox="1"/>
          <p:nvPr/>
        </p:nvSpPr>
        <p:spPr>
          <a:xfrm>
            <a:off x="9364083" y="2645501"/>
            <a:ext cx="2845651" cy="369332"/>
          </a:xfrm>
          <a:prstGeom prst="rect">
            <a:avLst/>
          </a:prstGeom>
          <a:noFill/>
        </p:spPr>
        <p:txBody>
          <a:bodyPr wrap="none" rtlCol="0">
            <a:spAutoFit/>
          </a:bodyPr>
          <a:lstStyle/>
          <a:p>
            <a:r>
              <a:rPr lang="en-US" altLang="ja-JP" dirty="0">
                <a:solidFill>
                  <a:srgbClr val="0070C0"/>
                </a:solidFill>
              </a:rPr>
              <a:t>0.0626+0.154+0.1=</a:t>
            </a:r>
            <a:r>
              <a:rPr lang="en-US" altLang="ja-JP" u="sng" dirty="0">
                <a:solidFill>
                  <a:srgbClr val="0070C0"/>
                </a:solidFill>
              </a:rPr>
              <a:t>0.317</a:t>
            </a:r>
            <a:endParaRPr kumimoji="1" lang="ja-JP" altLang="en-US" u="sng" dirty="0">
              <a:solidFill>
                <a:srgbClr val="0070C0"/>
              </a:solidFill>
            </a:endParaRPr>
          </a:p>
        </p:txBody>
      </p:sp>
      <p:sp>
        <p:nvSpPr>
          <p:cNvPr id="58" name="テキスト ボックス 57"/>
          <p:cNvSpPr txBox="1"/>
          <p:nvPr/>
        </p:nvSpPr>
        <p:spPr>
          <a:xfrm>
            <a:off x="9505752" y="5553344"/>
            <a:ext cx="2717411" cy="369332"/>
          </a:xfrm>
          <a:prstGeom prst="rect">
            <a:avLst/>
          </a:prstGeom>
          <a:noFill/>
        </p:spPr>
        <p:txBody>
          <a:bodyPr wrap="none" rtlCol="0">
            <a:spAutoFit/>
          </a:bodyPr>
          <a:lstStyle/>
          <a:p>
            <a:r>
              <a:rPr lang="en-US" altLang="ja-JP" dirty="0">
                <a:solidFill>
                  <a:srgbClr val="0070C0"/>
                </a:solidFill>
              </a:rPr>
              <a:t>0.188+0.308+0.2=</a:t>
            </a:r>
            <a:r>
              <a:rPr lang="en-US" altLang="ja-JP" u="sng" dirty="0">
                <a:solidFill>
                  <a:srgbClr val="0070C0"/>
                </a:solidFill>
              </a:rPr>
              <a:t>0.696</a:t>
            </a:r>
            <a:endParaRPr kumimoji="1" lang="ja-JP" altLang="en-US" u="sng" dirty="0">
              <a:solidFill>
                <a:srgbClr val="0070C0"/>
              </a:solidFill>
            </a:endParaRPr>
          </a:p>
        </p:txBody>
      </p:sp>
      <p:cxnSp>
        <p:nvCxnSpPr>
          <p:cNvPr id="60" name="直線矢印コネクタ 59"/>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1517099" y="406421"/>
            <a:ext cx="737702" cy="369332"/>
          </a:xfrm>
          <a:prstGeom prst="rect">
            <a:avLst/>
          </a:prstGeom>
          <a:noFill/>
        </p:spPr>
        <p:txBody>
          <a:bodyPr wrap="none" rtlCol="0">
            <a:spAutoFit/>
          </a:bodyPr>
          <a:lstStyle/>
          <a:p>
            <a:r>
              <a:rPr kumimoji="1" lang="en-US" altLang="ja-JP" u="sng" dirty="0"/>
              <a:t>Input</a:t>
            </a:r>
            <a:endParaRPr kumimoji="1" lang="ja-JP" altLang="en-US" u="sng" dirty="0"/>
          </a:p>
        </p:txBody>
      </p:sp>
      <p:sp>
        <p:nvSpPr>
          <p:cNvPr id="64" name="テキスト ボックス 63"/>
          <p:cNvSpPr txBox="1"/>
          <p:nvPr/>
        </p:nvSpPr>
        <p:spPr>
          <a:xfrm>
            <a:off x="11117007" y="401397"/>
            <a:ext cx="920445" cy="369332"/>
          </a:xfrm>
          <a:prstGeom prst="rect">
            <a:avLst/>
          </a:prstGeom>
          <a:noFill/>
        </p:spPr>
        <p:txBody>
          <a:bodyPr wrap="none" rtlCol="0">
            <a:spAutoFit/>
          </a:bodyPr>
          <a:lstStyle/>
          <a:p>
            <a:r>
              <a:rPr kumimoji="1" lang="en-US" altLang="ja-JP" u="sng" dirty="0">
                <a:solidFill>
                  <a:srgbClr val="0070C0"/>
                </a:solidFill>
              </a:rPr>
              <a:t>Output</a:t>
            </a:r>
            <a:endParaRPr kumimoji="1" lang="ja-JP" altLang="en-US" u="sng" dirty="0">
              <a:solidFill>
                <a:srgbClr val="0070C0"/>
              </a:solidFill>
            </a:endParaRPr>
          </a:p>
        </p:txBody>
      </p:sp>
      <p:sp>
        <p:nvSpPr>
          <p:cNvPr id="66" name="テキスト ボックス 65"/>
          <p:cNvSpPr txBox="1"/>
          <p:nvPr/>
        </p:nvSpPr>
        <p:spPr>
          <a:xfrm>
            <a:off x="115465" y="6339761"/>
            <a:ext cx="2015295" cy="307777"/>
          </a:xfrm>
          <a:prstGeom prst="rect">
            <a:avLst/>
          </a:prstGeom>
          <a:noFill/>
        </p:spPr>
        <p:txBody>
          <a:bodyPr wrap="none" rtlCol="0">
            <a:spAutoFit/>
          </a:bodyPr>
          <a:lstStyle/>
          <a:p>
            <a:r>
              <a:rPr lang="en-US" altLang="ja-JP" sz="1400" dirty="0"/>
              <a:t>sig()</a:t>
            </a:r>
            <a:r>
              <a:rPr lang="ja-JP" altLang="en-US" sz="1400" dirty="0"/>
              <a:t>：シグモイド関数</a:t>
            </a:r>
            <a:endParaRPr lang="en-US" altLang="ja-JP" sz="1400" dirty="0"/>
          </a:p>
        </p:txBody>
      </p:sp>
      <p:sp>
        <p:nvSpPr>
          <p:cNvPr id="16" name="スライド番号プレースホルダー 15"/>
          <p:cNvSpPr>
            <a:spLocks noGrp="1"/>
          </p:cNvSpPr>
          <p:nvPr>
            <p:ph type="sldNum" sz="quarter" idx="12"/>
          </p:nvPr>
        </p:nvSpPr>
        <p:spPr/>
        <p:txBody>
          <a:bodyPr/>
          <a:lstStyle/>
          <a:p>
            <a:fld id="{8AEBDCA3-918C-4541-BF84-4F93CF1796EA}" type="slidenum">
              <a:rPr kumimoji="1" lang="ja-JP" altLang="en-US" smtClean="0"/>
              <a:t>13</a:t>
            </a:fld>
            <a:endParaRPr kumimoji="1" lang="ja-JP" altLang="en-US"/>
          </a:p>
        </p:txBody>
      </p:sp>
    </p:spTree>
    <p:extLst>
      <p:ext uri="{BB962C8B-B14F-4D97-AF65-F5344CB8AC3E}">
        <p14:creationId xmlns:p14="http://schemas.microsoft.com/office/powerpoint/2010/main" val="173810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フローチャート: 手作業 360"/>
          <p:cNvSpPr/>
          <p:nvPr/>
        </p:nvSpPr>
        <p:spPr>
          <a:xfrm rot="16200000">
            <a:off x="183499" y="2291221"/>
            <a:ext cx="6511328" cy="229982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p:cNvSpPr/>
          <p:nvPr/>
        </p:nvSpPr>
        <p:spPr>
          <a:xfrm flipH="1">
            <a:off x="2201332" y="41231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 name="楕円 2"/>
          <p:cNvSpPr/>
          <p:nvPr/>
        </p:nvSpPr>
        <p:spPr>
          <a:xfrm flipH="1">
            <a:off x="2201332" y="41891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4" name="楕円 3"/>
          <p:cNvSpPr/>
          <p:nvPr/>
        </p:nvSpPr>
        <p:spPr>
          <a:xfrm flipH="1">
            <a:off x="2201332" y="42551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5" name="楕円 4"/>
          <p:cNvSpPr/>
          <p:nvPr/>
        </p:nvSpPr>
        <p:spPr>
          <a:xfrm flipH="1">
            <a:off x="2201332" y="43211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 name="楕円 5"/>
          <p:cNvSpPr/>
          <p:nvPr/>
        </p:nvSpPr>
        <p:spPr>
          <a:xfrm flipH="1">
            <a:off x="2201332" y="43871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 name="楕円 6"/>
          <p:cNvSpPr/>
          <p:nvPr/>
        </p:nvSpPr>
        <p:spPr>
          <a:xfrm flipH="1">
            <a:off x="2201332" y="44531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 name="楕円 7"/>
          <p:cNvSpPr/>
          <p:nvPr/>
        </p:nvSpPr>
        <p:spPr>
          <a:xfrm flipH="1">
            <a:off x="2201332" y="45191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9" name="楕円 8"/>
          <p:cNvSpPr/>
          <p:nvPr/>
        </p:nvSpPr>
        <p:spPr>
          <a:xfrm flipH="1">
            <a:off x="2201332" y="45850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 name="楕円 10"/>
          <p:cNvSpPr/>
          <p:nvPr/>
        </p:nvSpPr>
        <p:spPr>
          <a:xfrm flipH="1">
            <a:off x="2201332" y="46510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 name="楕円 11"/>
          <p:cNvSpPr/>
          <p:nvPr/>
        </p:nvSpPr>
        <p:spPr>
          <a:xfrm flipH="1">
            <a:off x="2201332" y="47170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5" name="楕円 14"/>
          <p:cNvSpPr/>
          <p:nvPr/>
        </p:nvSpPr>
        <p:spPr>
          <a:xfrm flipH="1">
            <a:off x="2201332" y="47830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6" name="楕円 15"/>
          <p:cNvSpPr/>
          <p:nvPr/>
        </p:nvSpPr>
        <p:spPr>
          <a:xfrm flipH="1">
            <a:off x="2201332" y="48490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 name="楕円 16"/>
          <p:cNvSpPr/>
          <p:nvPr/>
        </p:nvSpPr>
        <p:spPr>
          <a:xfrm flipH="1">
            <a:off x="2201332" y="49150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 name="楕円 17"/>
          <p:cNvSpPr/>
          <p:nvPr/>
        </p:nvSpPr>
        <p:spPr>
          <a:xfrm flipH="1">
            <a:off x="2201332" y="49810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 name="楕円 18"/>
          <p:cNvSpPr/>
          <p:nvPr/>
        </p:nvSpPr>
        <p:spPr>
          <a:xfrm flipH="1">
            <a:off x="2201332" y="50470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 name="楕円 19"/>
          <p:cNvSpPr/>
          <p:nvPr/>
        </p:nvSpPr>
        <p:spPr>
          <a:xfrm flipH="1">
            <a:off x="2201332" y="51130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 name="楕円 20"/>
          <p:cNvSpPr/>
          <p:nvPr/>
        </p:nvSpPr>
        <p:spPr>
          <a:xfrm flipH="1">
            <a:off x="2201332" y="51790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 name="楕円 21"/>
          <p:cNvSpPr/>
          <p:nvPr/>
        </p:nvSpPr>
        <p:spPr>
          <a:xfrm flipH="1">
            <a:off x="2201332" y="52450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 name="楕円 22"/>
          <p:cNvSpPr/>
          <p:nvPr/>
        </p:nvSpPr>
        <p:spPr>
          <a:xfrm flipH="1">
            <a:off x="2201332" y="53110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 name="楕円 23"/>
          <p:cNvSpPr/>
          <p:nvPr/>
        </p:nvSpPr>
        <p:spPr>
          <a:xfrm flipH="1">
            <a:off x="2201332" y="53769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 name="楕円 25"/>
          <p:cNvSpPr/>
          <p:nvPr/>
        </p:nvSpPr>
        <p:spPr>
          <a:xfrm flipH="1">
            <a:off x="2201332" y="54429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 name="楕円 26"/>
          <p:cNvSpPr/>
          <p:nvPr/>
        </p:nvSpPr>
        <p:spPr>
          <a:xfrm flipH="1">
            <a:off x="2201332" y="55089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 name="楕円 27"/>
          <p:cNvSpPr/>
          <p:nvPr/>
        </p:nvSpPr>
        <p:spPr>
          <a:xfrm flipH="1">
            <a:off x="2201332" y="55749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 name="楕円 28"/>
          <p:cNvSpPr/>
          <p:nvPr/>
        </p:nvSpPr>
        <p:spPr>
          <a:xfrm flipH="1">
            <a:off x="2201332" y="56409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 name="楕円 29"/>
          <p:cNvSpPr/>
          <p:nvPr/>
        </p:nvSpPr>
        <p:spPr>
          <a:xfrm flipH="1">
            <a:off x="2201332" y="57069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 name="楕円 30"/>
          <p:cNvSpPr/>
          <p:nvPr/>
        </p:nvSpPr>
        <p:spPr>
          <a:xfrm flipH="1">
            <a:off x="2201332" y="57729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2" name="楕円 31"/>
          <p:cNvSpPr/>
          <p:nvPr/>
        </p:nvSpPr>
        <p:spPr>
          <a:xfrm flipH="1">
            <a:off x="2201332" y="58389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 name="楕円 32"/>
          <p:cNvSpPr/>
          <p:nvPr/>
        </p:nvSpPr>
        <p:spPr>
          <a:xfrm flipH="1">
            <a:off x="2201332" y="59049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 name="楕円 33"/>
          <p:cNvSpPr/>
          <p:nvPr/>
        </p:nvSpPr>
        <p:spPr>
          <a:xfrm flipH="1">
            <a:off x="2201332" y="59709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5" name="楕円 34"/>
          <p:cNvSpPr/>
          <p:nvPr/>
        </p:nvSpPr>
        <p:spPr>
          <a:xfrm flipH="1">
            <a:off x="2201332" y="60369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1" name="楕円 60"/>
          <p:cNvSpPr/>
          <p:nvPr/>
        </p:nvSpPr>
        <p:spPr>
          <a:xfrm flipH="1">
            <a:off x="2201332" y="61029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2" name="楕円 61"/>
          <p:cNvSpPr/>
          <p:nvPr/>
        </p:nvSpPr>
        <p:spPr>
          <a:xfrm flipH="1">
            <a:off x="2201332" y="61689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3" name="楕円 62"/>
          <p:cNvSpPr/>
          <p:nvPr/>
        </p:nvSpPr>
        <p:spPr>
          <a:xfrm flipH="1">
            <a:off x="2201332" y="62348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4" name="楕円 63"/>
          <p:cNvSpPr/>
          <p:nvPr/>
        </p:nvSpPr>
        <p:spPr>
          <a:xfrm flipH="1">
            <a:off x="2201332" y="63008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5" name="楕円 64"/>
          <p:cNvSpPr/>
          <p:nvPr/>
        </p:nvSpPr>
        <p:spPr>
          <a:xfrm flipH="1">
            <a:off x="2201332" y="63668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6" name="楕円 65"/>
          <p:cNvSpPr/>
          <p:nvPr/>
        </p:nvSpPr>
        <p:spPr>
          <a:xfrm flipH="1">
            <a:off x="2201332" y="64328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7" name="楕円 66"/>
          <p:cNvSpPr/>
          <p:nvPr/>
        </p:nvSpPr>
        <p:spPr>
          <a:xfrm flipH="1">
            <a:off x="2201332" y="64988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p:cNvSpPr/>
          <p:nvPr/>
        </p:nvSpPr>
        <p:spPr>
          <a:xfrm flipH="1">
            <a:off x="2201332" y="65648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p:cNvSpPr/>
          <p:nvPr/>
        </p:nvSpPr>
        <p:spPr>
          <a:xfrm flipH="1">
            <a:off x="2201332" y="66308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p:cNvSpPr/>
          <p:nvPr/>
        </p:nvSpPr>
        <p:spPr>
          <a:xfrm flipH="1">
            <a:off x="2201332" y="6696799"/>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105" name="グループ化 104"/>
          <p:cNvGrpSpPr/>
          <p:nvPr/>
        </p:nvGrpSpPr>
        <p:grpSpPr>
          <a:xfrm>
            <a:off x="4601953" y="1814850"/>
            <a:ext cx="84720" cy="3226301"/>
            <a:chOff x="1396350" y="377313"/>
            <a:chExt cx="149115" cy="5678587"/>
          </a:xfrm>
        </p:grpSpPr>
        <p:grpSp>
          <p:nvGrpSpPr>
            <p:cNvPr id="106" name="グループ化 105"/>
            <p:cNvGrpSpPr/>
            <p:nvPr/>
          </p:nvGrpSpPr>
          <p:grpSpPr>
            <a:xfrm>
              <a:off x="1396351" y="377313"/>
              <a:ext cx="149114" cy="1861037"/>
              <a:chOff x="1357714" y="634890"/>
              <a:chExt cx="149114" cy="1861037"/>
            </a:xfrm>
          </p:grpSpPr>
          <p:sp>
            <p:nvSpPr>
              <p:cNvPr id="129" name="楕円 12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0" name="楕円 12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1" name="楕円 13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2" name="楕円 13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3" name="楕円 13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4" name="楕円 13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5" name="楕円 13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6" name="楕円 13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7" name="楕円 13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8" name="楕円 13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7" name="グループ化 106"/>
            <p:cNvGrpSpPr/>
            <p:nvPr/>
          </p:nvGrpSpPr>
          <p:grpSpPr>
            <a:xfrm>
              <a:off x="1396351" y="2292725"/>
              <a:ext cx="149114" cy="1861037"/>
              <a:chOff x="1357714" y="634890"/>
              <a:chExt cx="149114" cy="1861037"/>
            </a:xfrm>
          </p:grpSpPr>
          <p:sp>
            <p:nvSpPr>
              <p:cNvPr id="119" name="楕円 11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0" name="楕円 11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1" name="楕円 12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2" name="楕円 12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3" name="楕円 12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4" name="楕円 12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5" name="楕円 12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6" name="楕円 12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7" name="楕円 12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8" name="楕円 12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8" name="グループ化 107"/>
            <p:cNvGrpSpPr/>
            <p:nvPr/>
          </p:nvGrpSpPr>
          <p:grpSpPr>
            <a:xfrm>
              <a:off x="1396350" y="4194863"/>
              <a:ext cx="149114" cy="1861037"/>
              <a:chOff x="1357714" y="634890"/>
              <a:chExt cx="149114" cy="1861037"/>
            </a:xfrm>
          </p:grpSpPr>
          <p:sp>
            <p:nvSpPr>
              <p:cNvPr id="109" name="楕円 10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0" name="楕円 10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1" name="楕円 11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2" name="楕円 11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3" name="楕円 11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4" name="楕円 11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5" name="楕円 11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6" name="楕円 11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7" name="楕円 11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8" name="楕円 11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01" name="楕円 300"/>
          <p:cNvSpPr/>
          <p:nvPr/>
        </p:nvSpPr>
        <p:spPr>
          <a:xfrm flipH="1">
            <a:off x="2201332" y="1636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2" name="楕円 301"/>
          <p:cNvSpPr/>
          <p:nvPr/>
        </p:nvSpPr>
        <p:spPr>
          <a:xfrm flipH="1">
            <a:off x="2201332" y="2296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3" name="楕円 302"/>
          <p:cNvSpPr/>
          <p:nvPr/>
        </p:nvSpPr>
        <p:spPr>
          <a:xfrm flipH="1">
            <a:off x="2201332" y="2956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4" name="楕円 303"/>
          <p:cNvSpPr/>
          <p:nvPr/>
        </p:nvSpPr>
        <p:spPr>
          <a:xfrm flipH="1">
            <a:off x="2201332" y="3616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5" name="楕円 304"/>
          <p:cNvSpPr/>
          <p:nvPr/>
        </p:nvSpPr>
        <p:spPr>
          <a:xfrm flipH="1">
            <a:off x="2201332" y="4275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6" name="楕円 305"/>
          <p:cNvSpPr/>
          <p:nvPr/>
        </p:nvSpPr>
        <p:spPr>
          <a:xfrm flipH="1">
            <a:off x="2201332" y="4935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7" name="楕円 306"/>
          <p:cNvSpPr/>
          <p:nvPr/>
        </p:nvSpPr>
        <p:spPr>
          <a:xfrm flipH="1">
            <a:off x="2201332" y="5595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8" name="楕円 307"/>
          <p:cNvSpPr/>
          <p:nvPr/>
        </p:nvSpPr>
        <p:spPr>
          <a:xfrm flipH="1">
            <a:off x="2201332" y="6255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9" name="楕円 308"/>
          <p:cNvSpPr/>
          <p:nvPr/>
        </p:nvSpPr>
        <p:spPr>
          <a:xfrm flipH="1">
            <a:off x="2201332" y="6915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0" name="楕円 309"/>
          <p:cNvSpPr/>
          <p:nvPr/>
        </p:nvSpPr>
        <p:spPr>
          <a:xfrm flipH="1">
            <a:off x="2201332" y="7575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1" name="楕円 290"/>
          <p:cNvSpPr/>
          <p:nvPr/>
        </p:nvSpPr>
        <p:spPr>
          <a:xfrm flipH="1">
            <a:off x="2201332" y="8235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2" name="楕円 291"/>
          <p:cNvSpPr/>
          <p:nvPr/>
        </p:nvSpPr>
        <p:spPr>
          <a:xfrm flipH="1">
            <a:off x="2201332" y="8895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3" name="楕円 292"/>
          <p:cNvSpPr/>
          <p:nvPr/>
        </p:nvSpPr>
        <p:spPr>
          <a:xfrm flipH="1">
            <a:off x="2201332" y="9555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4" name="楕円 293"/>
          <p:cNvSpPr/>
          <p:nvPr/>
        </p:nvSpPr>
        <p:spPr>
          <a:xfrm flipH="1">
            <a:off x="2201332" y="10215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5" name="楕円 294"/>
          <p:cNvSpPr/>
          <p:nvPr/>
        </p:nvSpPr>
        <p:spPr>
          <a:xfrm flipH="1">
            <a:off x="2201332" y="10875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6" name="楕円 295"/>
          <p:cNvSpPr/>
          <p:nvPr/>
        </p:nvSpPr>
        <p:spPr>
          <a:xfrm flipH="1">
            <a:off x="2201332" y="11535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7" name="楕円 296"/>
          <p:cNvSpPr/>
          <p:nvPr/>
        </p:nvSpPr>
        <p:spPr>
          <a:xfrm flipH="1">
            <a:off x="2201332" y="12195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8" name="楕円 297"/>
          <p:cNvSpPr/>
          <p:nvPr/>
        </p:nvSpPr>
        <p:spPr>
          <a:xfrm flipH="1">
            <a:off x="2201332" y="12854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9" name="楕円 298"/>
          <p:cNvSpPr/>
          <p:nvPr/>
        </p:nvSpPr>
        <p:spPr>
          <a:xfrm flipH="1">
            <a:off x="2201332" y="13514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0" name="楕円 299"/>
          <p:cNvSpPr/>
          <p:nvPr/>
        </p:nvSpPr>
        <p:spPr>
          <a:xfrm flipH="1">
            <a:off x="2201332" y="14174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1" name="楕円 280"/>
          <p:cNvSpPr/>
          <p:nvPr/>
        </p:nvSpPr>
        <p:spPr>
          <a:xfrm flipH="1">
            <a:off x="2201332" y="14834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2" name="楕円 281"/>
          <p:cNvSpPr/>
          <p:nvPr/>
        </p:nvSpPr>
        <p:spPr>
          <a:xfrm flipH="1">
            <a:off x="2201332" y="15494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3" name="楕円 282"/>
          <p:cNvSpPr/>
          <p:nvPr/>
        </p:nvSpPr>
        <p:spPr>
          <a:xfrm flipH="1">
            <a:off x="2201332" y="16154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4" name="楕円 283"/>
          <p:cNvSpPr/>
          <p:nvPr/>
        </p:nvSpPr>
        <p:spPr>
          <a:xfrm flipH="1">
            <a:off x="2201332" y="16814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5" name="楕円 284"/>
          <p:cNvSpPr/>
          <p:nvPr/>
        </p:nvSpPr>
        <p:spPr>
          <a:xfrm flipH="1">
            <a:off x="2201332" y="17474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6" name="楕円 285"/>
          <p:cNvSpPr/>
          <p:nvPr/>
        </p:nvSpPr>
        <p:spPr>
          <a:xfrm flipH="1">
            <a:off x="2201332" y="18134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7" name="楕円 286"/>
          <p:cNvSpPr/>
          <p:nvPr/>
        </p:nvSpPr>
        <p:spPr>
          <a:xfrm flipH="1">
            <a:off x="2201332" y="18794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8" name="楕円 287"/>
          <p:cNvSpPr/>
          <p:nvPr/>
        </p:nvSpPr>
        <p:spPr>
          <a:xfrm flipH="1">
            <a:off x="2201332" y="19454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9" name="楕円 288"/>
          <p:cNvSpPr/>
          <p:nvPr/>
        </p:nvSpPr>
        <p:spPr>
          <a:xfrm flipH="1">
            <a:off x="2201332" y="20114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0" name="楕円 289"/>
          <p:cNvSpPr/>
          <p:nvPr/>
        </p:nvSpPr>
        <p:spPr>
          <a:xfrm flipH="1">
            <a:off x="2201332" y="20773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8" name="楕円 267"/>
          <p:cNvSpPr/>
          <p:nvPr/>
        </p:nvSpPr>
        <p:spPr>
          <a:xfrm flipH="1">
            <a:off x="2201332" y="21433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9" name="楕円 268"/>
          <p:cNvSpPr/>
          <p:nvPr/>
        </p:nvSpPr>
        <p:spPr>
          <a:xfrm flipH="1">
            <a:off x="2201332" y="22093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0" name="楕円 269"/>
          <p:cNvSpPr/>
          <p:nvPr/>
        </p:nvSpPr>
        <p:spPr>
          <a:xfrm flipH="1">
            <a:off x="2201332" y="22753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1" name="楕円 270"/>
          <p:cNvSpPr/>
          <p:nvPr/>
        </p:nvSpPr>
        <p:spPr>
          <a:xfrm flipH="1">
            <a:off x="2201332" y="23413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2" name="楕円 271"/>
          <p:cNvSpPr/>
          <p:nvPr/>
        </p:nvSpPr>
        <p:spPr>
          <a:xfrm flipH="1">
            <a:off x="2201332" y="24073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3" name="楕円 272"/>
          <p:cNvSpPr/>
          <p:nvPr/>
        </p:nvSpPr>
        <p:spPr>
          <a:xfrm flipH="1">
            <a:off x="2201332" y="24733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4" name="楕円 273"/>
          <p:cNvSpPr/>
          <p:nvPr/>
        </p:nvSpPr>
        <p:spPr>
          <a:xfrm flipH="1">
            <a:off x="2201332" y="25393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5" name="楕円 274"/>
          <p:cNvSpPr/>
          <p:nvPr/>
        </p:nvSpPr>
        <p:spPr>
          <a:xfrm flipH="1">
            <a:off x="2201332" y="26053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6" name="楕円 275"/>
          <p:cNvSpPr/>
          <p:nvPr/>
        </p:nvSpPr>
        <p:spPr>
          <a:xfrm flipH="1">
            <a:off x="2201332" y="26713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7" name="楕円 276"/>
          <p:cNvSpPr/>
          <p:nvPr/>
        </p:nvSpPr>
        <p:spPr>
          <a:xfrm flipH="1">
            <a:off x="2201332" y="27373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8" name="楕円 257"/>
          <p:cNvSpPr/>
          <p:nvPr/>
        </p:nvSpPr>
        <p:spPr>
          <a:xfrm flipH="1">
            <a:off x="2201332" y="28033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9" name="楕円 258"/>
          <p:cNvSpPr/>
          <p:nvPr/>
        </p:nvSpPr>
        <p:spPr>
          <a:xfrm flipH="1">
            <a:off x="2201332" y="28693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0" name="楕円 259"/>
          <p:cNvSpPr/>
          <p:nvPr/>
        </p:nvSpPr>
        <p:spPr>
          <a:xfrm flipH="1">
            <a:off x="2201332" y="29352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1" name="楕円 260"/>
          <p:cNvSpPr/>
          <p:nvPr/>
        </p:nvSpPr>
        <p:spPr>
          <a:xfrm flipH="1">
            <a:off x="2201332" y="30012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2" name="楕円 261"/>
          <p:cNvSpPr/>
          <p:nvPr/>
        </p:nvSpPr>
        <p:spPr>
          <a:xfrm flipH="1">
            <a:off x="2201332" y="30672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3" name="楕円 262"/>
          <p:cNvSpPr/>
          <p:nvPr/>
        </p:nvSpPr>
        <p:spPr>
          <a:xfrm flipH="1">
            <a:off x="2201332" y="31332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4" name="楕円 263"/>
          <p:cNvSpPr/>
          <p:nvPr/>
        </p:nvSpPr>
        <p:spPr>
          <a:xfrm flipH="1">
            <a:off x="2201332" y="31992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5" name="楕円 264"/>
          <p:cNvSpPr/>
          <p:nvPr/>
        </p:nvSpPr>
        <p:spPr>
          <a:xfrm flipH="1">
            <a:off x="2201332" y="32652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6" name="楕円 265"/>
          <p:cNvSpPr/>
          <p:nvPr/>
        </p:nvSpPr>
        <p:spPr>
          <a:xfrm flipH="1">
            <a:off x="2201332" y="33312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7" name="楕円 266"/>
          <p:cNvSpPr/>
          <p:nvPr/>
        </p:nvSpPr>
        <p:spPr>
          <a:xfrm flipH="1">
            <a:off x="2201332" y="33972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8" name="楕円 247"/>
          <p:cNvSpPr/>
          <p:nvPr/>
        </p:nvSpPr>
        <p:spPr>
          <a:xfrm flipH="1">
            <a:off x="2201332" y="34632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9" name="楕円 248"/>
          <p:cNvSpPr/>
          <p:nvPr/>
        </p:nvSpPr>
        <p:spPr>
          <a:xfrm flipH="1">
            <a:off x="2201332" y="35292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0" name="楕円 249"/>
          <p:cNvSpPr/>
          <p:nvPr/>
        </p:nvSpPr>
        <p:spPr>
          <a:xfrm flipH="1">
            <a:off x="2201332" y="35952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1" name="楕円 250"/>
          <p:cNvSpPr/>
          <p:nvPr/>
        </p:nvSpPr>
        <p:spPr>
          <a:xfrm flipH="1">
            <a:off x="2201332" y="36612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2" name="楕円 251"/>
          <p:cNvSpPr/>
          <p:nvPr/>
        </p:nvSpPr>
        <p:spPr>
          <a:xfrm flipH="1">
            <a:off x="2201332" y="37271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3" name="楕円 252"/>
          <p:cNvSpPr/>
          <p:nvPr/>
        </p:nvSpPr>
        <p:spPr>
          <a:xfrm flipH="1">
            <a:off x="2201332" y="37931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4" name="楕円 253"/>
          <p:cNvSpPr/>
          <p:nvPr/>
        </p:nvSpPr>
        <p:spPr>
          <a:xfrm flipH="1">
            <a:off x="2201332" y="38591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5" name="楕円 254"/>
          <p:cNvSpPr/>
          <p:nvPr/>
        </p:nvSpPr>
        <p:spPr>
          <a:xfrm flipH="1">
            <a:off x="2201332" y="39251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6" name="楕円 255"/>
          <p:cNvSpPr/>
          <p:nvPr/>
        </p:nvSpPr>
        <p:spPr>
          <a:xfrm flipH="1">
            <a:off x="2201332" y="39911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7" name="楕円 256"/>
          <p:cNvSpPr/>
          <p:nvPr/>
        </p:nvSpPr>
        <p:spPr>
          <a:xfrm flipH="1">
            <a:off x="2201332" y="40571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350" name="グループ化 349"/>
          <p:cNvGrpSpPr/>
          <p:nvPr/>
        </p:nvGrpSpPr>
        <p:grpSpPr>
          <a:xfrm>
            <a:off x="1785027" y="4525769"/>
            <a:ext cx="858905" cy="624862"/>
            <a:chOff x="1785027" y="4422737"/>
            <a:chExt cx="858905" cy="624862"/>
          </a:xfrm>
        </p:grpSpPr>
        <p:sp>
          <p:nvSpPr>
            <p:cNvPr id="348"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7" name="テキスト ボックス 356"/>
          <p:cNvSpPr txBox="1"/>
          <p:nvPr/>
        </p:nvSpPr>
        <p:spPr>
          <a:xfrm>
            <a:off x="1262131" y="1030652"/>
            <a:ext cx="800219" cy="369332"/>
          </a:xfrm>
          <a:prstGeom prst="rect">
            <a:avLst/>
          </a:prstGeom>
          <a:noFill/>
        </p:spPr>
        <p:txBody>
          <a:bodyPr wrap="none" rtlCol="0">
            <a:spAutoFit/>
          </a:bodyPr>
          <a:lstStyle/>
          <a:p>
            <a:r>
              <a:rPr kumimoji="1" lang="en-US" altLang="ja-JP" dirty="0"/>
              <a:t>784</a:t>
            </a:r>
            <a:r>
              <a:rPr kumimoji="1" lang="ja-JP" altLang="en-US" dirty="0"/>
              <a:t>個</a:t>
            </a:r>
          </a:p>
        </p:txBody>
      </p:sp>
      <p:sp>
        <p:nvSpPr>
          <p:cNvPr id="358" name="テキスト ボックス 357"/>
          <p:cNvSpPr txBox="1"/>
          <p:nvPr/>
        </p:nvSpPr>
        <p:spPr>
          <a:xfrm>
            <a:off x="3798316" y="2111127"/>
            <a:ext cx="671979" cy="369332"/>
          </a:xfrm>
          <a:prstGeom prst="rect">
            <a:avLst/>
          </a:prstGeom>
          <a:noFill/>
        </p:spPr>
        <p:txBody>
          <a:bodyPr wrap="none" rtlCol="0">
            <a:spAutoFit/>
          </a:bodyPr>
          <a:lstStyle/>
          <a:p>
            <a:r>
              <a:rPr kumimoji="1" lang="en-US" altLang="ja-JP" dirty="0"/>
              <a:t>50</a:t>
            </a:r>
            <a:r>
              <a:rPr kumimoji="1" lang="ja-JP" altLang="en-US" dirty="0"/>
              <a:t>個</a:t>
            </a:r>
          </a:p>
        </p:txBody>
      </p:sp>
      <p:sp>
        <p:nvSpPr>
          <p:cNvPr id="362" name="フローチャート: 手作業 360"/>
          <p:cNvSpPr/>
          <p:nvPr/>
        </p:nvSpPr>
        <p:spPr>
          <a:xfrm rot="5400000">
            <a:off x="2607628" y="2305038"/>
            <a:ext cx="6511328" cy="22102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3" name="グループ化 172"/>
          <p:cNvGrpSpPr/>
          <p:nvPr/>
        </p:nvGrpSpPr>
        <p:grpSpPr>
          <a:xfrm>
            <a:off x="6997320" y="191169"/>
            <a:ext cx="84720" cy="3226301"/>
            <a:chOff x="1396350" y="377313"/>
            <a:chExt cx="149115" cy="5678587"/>
          </a:xfrm>
        </p:grpSpPr>
        <p:grpSp>
          <p:nvGrpSpPr>
            <p:cNvPr id="174" name="グループ化 173"/>
            <p:cNvGrpSpPr/>
            <p:nvPr/>
          </p:nvGrpSpPr>
          <p:grpSpPr>
            <a:xfrm>
              <a:off x="1396351" y="377313"/>
              <a:ext cx="149114" cy="1861037"/>
              <a:chOff x="1357714" y="634890"/>
              <a:chExt cx="149114" cy="1861037"/>
            </a:xfrm>
          </p:grpSpPr>
          <p:sp>
            <p:nvSpPr>
              <p:cNvPr id="197" name="楕円 19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8" name="楕円 19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9" name="楕円 19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0" name="楕円 19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1" name="楕円 20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2" name="楕円 20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3" name="楕円 20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4" name="楕円 20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5" name="楕円 20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6" name="楕円 20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5" name="グループ化 174"/>
            <p:cNvGrpSpPr/>
            <p:nvPr/>
          </p:nvGrpSpPr>
          <p:grpSpPr>
            <a:xfrm>
              <a:off x="1396351" y="2292725"/>
              <a:ext cx="149114" cy="1861037"/>
              <a:chOff x="1357714" y="634890"/>
              <a:chExt cx="149114" cy="1861037"/>
            </a:xfrm>
          </p:grpSpPr>
          <p:sp>
            <p:nvSpPr>
              <p:cNvPr id="187" name="楕円 18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8" name="楕円 18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9" name="楕円 18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0" name="楕円 18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1" name="楕円 19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2" name="楕円 19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3" name="楕円 19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4" name="楕円 19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5" name="楕円 19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6" name="楕円 19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6" name="グループ化 175"/>
            <p:cNvGrpSpPr/>
            <p:nvPr/>
          </p:nvGrpSpPr>
          <p:grpSpPr>
            <a:xfrm>
              <a:off x="1396350" y="4194863"/>
              <a:ext cx="149114" cy="1861037"/>
              <a:chOff x="1357714" y="634890"/>
              <a:chExt cx="149114" cy="1861037"/>
            </a:xfrm>
          </p:grpSpPr>
          <p:sp>
            <p:nvSpPr>
              <p:cNvPr id="177" name="楕円 17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8" name="楕円 17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9" name="楕円 17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0" name="楕円 17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1" name="楕円 18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2" name="楕円 18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3" name="楕円 18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4" name="楕円 18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5" name="楕円 18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6" name="楕円 18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grpSp>
        <p:nvGrpSpPr>
          <p:cNvPr id="207" name="グループ化 206"/>
          <p:cNvGrpSpPr/>
          <p:nvPr/>
        </p:nvGrpSpPr>
        <p:grpSpPr>
          <a:xfrm>
            <a:off x="6997318" y="3448363"/>
            <a:ext cx="84720" cy="3226301"/>
            <a:chOff x="1396350" y="377313"/>
            <a:chExt cx="149115" cy="5678587"/>
          </a:xfrm>
        </p:grpSpPr>
        <p:grpSp>
          <p:nvGrpSpPr>
            <p:cNvPr id="208" name="グループ化 207"/>
            <p:cNvGrpSpPr/>
            <p:nvPr/>
          </p:nvGrpSpPr>
          <p:grpSpPr>
            <a:xfrm>
              <a:off x="1396351" y="377313"/>
              <a:ext cx="149114" cy="1861037"/>
              <a:chOff x="1357714" y="634890"/>
              <a:chExt cx="149114" cy="1861037"/>
            </a:xfrm>
          </p:grpSpPr>
          <p:sp>
            <p:nvSpPr>
              <p:cNvPr id="231" name="楕円 23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2" name="楕円 23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3" name="楕円 23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4" name="楕円 23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5" name="楕円 23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6" name="楕円 23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7" name="楕円 23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8" name="楕円 23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9" name="楕円 23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0" name="楕円 23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09" name="グループ化 208"/>
            <p:cNvGrpSpPr/>
            <p:nvPr/>
          </p:nvGrpSpPr>
          <p:grpSpPr>
            <a:xfrm>
              <a:off x="1396351" y="2292725"/>
              <a:ext cx="149114" cy="1861037"/>
              <a:chOff x="1357714" y="634890"/>
              <a:chExt cx="149114" cy="1861037"/>
            </a:xfrm>
          </p:grpSpPr>
          <p:sp>
            <p:nvSpPr>
              <p:cNvPr id="221" name="楕円 22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2" name="楕円 22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3" name="楕円 22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4" name="楕円 22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5" name="楕円 22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6" name="楕円 22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7" name="楕円 22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8" name="楕円 22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9" name="楕円 22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0" name="楕円 22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10" name="グループ化 209"/>
            <p:cNvGrpSpPr/>
            <p:nvPr/>
          </p:nvGrpSpPr>
          <p:grpSpPr>
            <a:xfrm>
              <a:off x="1396350" y="4194863"/>
              <a:ext cx="149114" cy="1861037"/>
              <a:chOff x="1357714" y="634890"/>
              <a:chExt cx="149114" cy="1861037"/>
            </a:xfrm>
          </p:grpSpPr>
          <p:sp>
            <p:nvSpPr>
              <p:cNvPr id="211" name="楕円 21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2" name="楕円 21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3" name="楕円 21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4" name="楕円 21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5" name="楕円 21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6" name="楕円 21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7" name="楕円 21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8" name="楕円 21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9" name="楕円 21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0" name="楕円 21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59" name="テキスト ボックス 358"/>
          <p:cNvSpPr txBox="1"/>
          <p:nvPr/>
        </p:nvSpPr>
        <p:spPr>
          <a:xfrm>
            <a:off x="6129563" y="731521"/>
            <a:ext cx="800219" cy="369332"/>
          </a:xfrm>
          <a:prstGeom prst="rect">
            <a:avLst/>
          </a:prstGeom>
          <a:noFill/>
        </p:spPr>
        <p:txBody>
          <a:bodyPr wrap="none" rtlCol="0">
            <a:spAutoFit/>
          </a:bodyPr>
          <a:lstStyle/>
          <a:p>
            <a:r>
              <a:rPr lang="en-US" altLang="ja-JP" dirty="0"/>
              <a:t>100</a:t>
            </a:r>
            <a:r>
              <a:rPr kumimoji="1" lang="ja-JP" altLang="en-US" dirty="0"/>
              <a:t>個</a:t>
            </a:r>
          </a:p>
        </p:txBody>
      </p:sp>
      <p:sp>
        <p:nvSpPr>
          <p:cNvPr id="363" name="フローチャート: 手作業 360"/>
          <p:cNvSpPr/>
          <p:nvPr/>
        </p:nvSpPr>
        <p:spPr>
          <a:xfrm rot="16200000">
            <a:off x="4983642" y="2289314"/>
            <a:ext cx="6511328" cy="222307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 name="connsiteX0" fmla="*/ 0 w 10000"/>
              <a:gd name="connsiteY0" fmla="*/ 0 h 10058"/>
              <a:gd name="connsiteX1" fmla="*/ 10000 w 10000"/>
              <a:gd name="connsiteY1" fmla="*/ 0 h 10058"/>
              <a:gd name="connsiteX2" fmla="*/ 8257 w 10000"/>
              <a:gd name="connsiteY2" fmla="*/ 10058 h 10058"/>
              <a:gd name="connsiteX3" fmla="*/ 2593 w 10000"/>
              <a:gd name="connsiteY3" fmla="*/ 10000 h 10058"/>
              <a:gd name="connsiteX4" fmla="*/ 0 w 10000"/>
              <a:gd name="connsiteY4" fmla="*/ 0 h 10058"/>
              <a:gd name="connsiteX0" fmla="*/ 0 w 10000"/>
              <a:gd name="connsiteY0" fmla="*/ 0 h 10058"/>
              <a:gd name="connsiteX1" fmla="*/ 10000 w 10000"/>
              <a:gd name="connsiteY1" fmla="*/ 0 h 10058"/>
              <a:gd name="connsiteX2" fmla="*/ 8257 w 10000"/>
              <a:gd name="connsiteY2" fmla="*/ 10058 h 10058"/>
              <a:gd name="connsiteX3" fmla="*/ 2019 w 10000"/>
              <a:gd name="connsiteY3" fmla="*/ 10058 h 10058"/>
              <a:gd name="connsiteX4" fmla="*/ 0 w 10000"/>
              <a:gd name="connsiteY4" fmla="*/ 0 h 1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58">
                <a:moveTo>
                  <a:pt x="0" y="0"/>
                </a:moveTo>
                <a:lnTo>
                  <a:pt x="10000" y="0"/>
                </a:lnTo>
                <a:lnTo>
                  <a:pt x="8257" y="10058"/>
                </a:lnTo>
                <a:lnTo>
                  <a:pt x="2019" y="10058"/>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2" name="グループ化 311"/>
          <p:cNvGrpSpPr/>
          <p:nvPr/>
        </p:nvGrpSpPr>
        <p:grpSpPr>
          <a:xfrm>
            <a:off x="9276769" y="1125887"/>
            <a:ext cx="351046" cy="4381298"/>
            <a:chOff x="1357714" y="634890"/>
            <a:chExt cx="149114" cy="1861037"/>
          </a:xfrm>
        </p:grpSpPr>
        <p:sp>
          <p:nvSpPr>
            <p:cNvPr id="335" name="楕円 334"/>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6" name="楕円 335"/>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7" name="楕円 336"/>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8" name="楕円 337"/>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9" name="楕円 338"/>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0" name="楕円 339"/>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1" name="楕円 340"/>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2" name="楕円 341"/>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3" name="楕円 342"/>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4" name="楕円 343"/>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360" name="テキスト ボックス 359"/>
          <p:cNvSpPr txBox="1"/>
          <p:nvPr/>
        </p:nvSpPr>
        <p:spPr>
          <a:xfrm>
            <a:off x="8504324" y="1573693"/>
            <a:ext cx="671979" cy="369332"/>
          </a:xfrm>
          <a:prstGeom prst="rect">
            <a:avLst/>
          </a:prstGeom>
          <a:noFill/>
        </p:spPr>
        <p:txBody>
          <a:bodyPr wrap="none" rtlCol="0">
            <a:spAutoFit/>
          </a:bodyPr>
          <a:lstStyle/>
          <a:p>
            <a:r>
              <a:rPr lang="en-US" altLang="ja-JP" dirty="0"/>
              <a:t>10</a:t>
            </a:r>
            <a:r>
              <a:rPr kumimoji="1" lang="ja-JP" altLang="en-US" dirty="0"/>
              <a:t>個</a:t>
            </a:r>
          </a:p>
        </p:txBody>
      </p:sp>
      <p:grpSp>
        <p:nvGrpSpPr>
          <p:cNvPr id="351" name="グループ化 350"/>
          <p:cNvGrpSpPr/>
          <p:nvPr/>
        </p:nvGrpSpPr>
        <p:grpSpPr>
          <a:xfrm>
            <a:off x="4170357" y="3850604"/>
            <a:ext cx="858905" cy="624862"/>
            <a:chOff x="1785027" y="4422737"/>
            <a:chExt cx="858905" cy="624862"/>
          </a:xfrm>
        </p:grpSpPr>
        <p:sp>
          <p:nvSpPr>
            <p:cNvPr id="352" name="フリーフォーム: 図形 351"/>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フリーフォーム: 図形 352"/>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4" name="グループ化 353"/>
          <p:cNvGrpSpPr/>
          <p:nvPr/>
        </p:nvGrpSpPr>
        <p:grpSpPr>
          <a:xfrm>
            <a:off x="6602410" y="5045786"/>
            <a:ext cx="858905" cy="624862"/>
            <a:chOff x="1785027" y="4422737"/>
            <a:chExt cx="858905" cy="624862"/>
          </a:xfrm>
        </p:grpSpPr>
        <p:sp>
          <p:nvSpPr>
            <p:cNvPr id="355" name="フリーフォーム: 図形 354"/>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フリーフォーム: 図形 355"/>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スライド番号プレースホルダー 9"/>
          <p:cNvSpPr>
            <a:spLocks noGrp="1"/>
          </p:cNvSpPr>
          <p:nvPr>
            <p:ph type="sldNum" sz="quarter" idx="12"/>
          </p:nvPr>
        </p:nvSpPr>
        <p:spPr/>
        <p:txBody>
          <a:bodyPr/>
          <a:lstStyle/>
          <a:p>
            <a:fld id="{8AEBDCA3-918C-4541-BF84-4F93CF1796EA}" type="slidenum">
              <a:rPr kumimoji="1" lang="ja-JP" altLang="en-US" smtClean="0"/>
              <a:t>14</a:t>
            </a:fld>
            <a:endParaRPr kumimoji="1" lang="ja-JP" altLang="en-US"/>
          </a:p>
        </p:txBody>
      </p:sp>
    </p:spTree>
    <p:extLst>
      <p:ext uri="{BB962C8B-B14F-4D97-AF65-F5344CB8AC3E}">
        <p14:creationId xmlns:p14="http://schemas.microsoft.com/office/powerpoint/2010/main" val="20047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フローチャート: 手作業 360"/>
          <p:cNvSpPr/>
          <p:nvPr/>
        </p:nvSpPr>
        <p:spPr>
          <a:xfrm rot="16200000">
            <a:off x="183499" y="2291221"/>
            <a:ext cx="6511328" cy="229982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p:cNvSpPr/>
          <p:nvPr/>
        </p:nvSpPr>
        <p:spPr>
          <a:xfrm flipH="1">
            <a:off x="2201332" y="41231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 name="楕円 2"/>
          <p:cNvSpPr/>
          <p:nvPr/>
        </p:nvSpPr>
        <p:spPr>
          <a:xfrm flipH="1">
            <a:off x="2201332" y="41891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4" name="楕円 3"/>
          <p:cNvSpPr/>
          <p:nvPr/>
        </p:nvSpPr>
        <p:spPr>
          <a:xfrm flipH="1">
            <a:off x="2201332" y="42551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5" name="楕円 4"/>
          <p:cNvSpPr/>
          <p:nvPr/>
        </p:nvSpPr>
        <p:spPr>
          <a:xfrm flipH="1">
            <a:off x="2201332" y="43211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 name="楕円 5"/>
          <p:cNvSpPr/>
          <p:nvPr/>
        </p:nvSpPr>
        <p:spPr>
          <a:xfrm flipH="1">
            <a:off x="2201332" y="43871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 name="楕円 6"/>
          <p:cNvSpPr/>
          <p:nvPr/>
        </p:nvSpPr>
        <p:spPr>
          <a:xfrm flipH="1">
            <a:off x="2201332" y="44531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 name="楕円 7"/>
          <p:cNvSpPr/>
          <p:nvPr/>
        </p:nvSpPr>
        <p:spPr>
          <a:xfrm flipH="1">
            <a:off x="2201332" y="45191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9" name="楕円 8"/>
          <p:cNvSpPr/>
          <p:nvPr/>
        </p:nvSpPr>
        <p:spPr>
          <a:xfrm flipH="1">
            <a:off x="2201332" y="45850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 name="楕円 10"/>
          <p:cNvSpPr/>
          <p:nvPr/>
        </p:nvSpPr>
        <p:spPr>
          <a:xfrm flipH="1">
            <a:off x="2201332" y="46510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 name="楕円 11"/>
          <p:cNvSpPr/>
          <p:nvPr/>
        </p:nvSpPr>
        <p:spPr>
          <a:xfrm flipH="1">
            <a:off x="2201332" y="47170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5" name="楕円 14"/>
          <p:cNvSpPr/>
          <p:nvPr/>
        </p:nvSpPr>
        <p:spPr>
          <a:xfrm flipH="1">
            <a:off x="2201332" y="47830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6" name="楕円 15"/>
          <p:cNvSpPr/>
          <p:nvPr/>
        </p:nvSpPr>
        <p:spPr>
          <a:xfrm flipH="1">
            <a:off x="2201332" y="48490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 name="楕円 16"/>
          <p:cNvSpPr/>
          <p:nvPr/>
        </p:nvSpPr>
        <p:spPr>
          <a:xfrm flipH="1">
            <a:off x="2201332" y="49150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 name="楕円 17"/>
          <p:cNvSpPr/>
          <p:nvPr/>
        </p:nvSpPr>
        <p:spPr>
          <a:xfrm flipH="1">
            <a:off x="2201332" y="49810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 name="楕円 18"/>
          <p:cNvSpPr/>
          <p:nvPr/>
        </p:nvSpPr>
        <p:spPr>
          <a:xfrm flipH="1">
            <a:off x="2201332" y="50470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 name="楕円 19"/>
          <p:cNvSpPr/>
          <p:nvPr/>
        </p:nvSpPr>
        <p:spPr>
          <a:xfrm flipH="1">
            <a:off x="2201332" y="51130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 name="楕円 20"/>
          <p:cNvSpPr/>
          <p:nvPr/>
        </p:nvSpPr>
        <p:spPr>
          <a:xfrm flipH="1">
            <a:off x="2201332" y="51790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 name="楕円 21"/>
          <p:cNvSpPr/>
          <p:nvPr/>
        </p:nvSpPr>
        <p:spPr>
          <a:xfrm flipH="1">
            <a:off x="2201332" y="52450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 name="楕円 22"/>
          <p:cNvSpPr/>
          <p:nvPr/>
        </p:nvSpPr>
        <p:spPr>
          <a:xfrm flipH="1">
            <a:off x="2201332" y="53110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 name="楕円 23"/>
          <p:cNvSpPr/>
          <p:nvPr/>
        </p:nvSpPr>
        <p:spPr>
          <a:xfrm flipH="1">
            <a:off x="2201332" y="53769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 name="楕円 25"/>
          <p:cNvSpPr/>
          <p:nvPr/>
        </p:nvSpPr>
        <p:spPr>
          <a:xfrm flipH="1">
            <a:off x="2201332" y="54429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 name="楕円 26"/>
          <p:cNvSpPr/>
          <p:nvPr/>
        </p:nvSpPr>
        <p:spPr>
          <a:xfrm flipH="1">
            <a:off x="2201332" y="55089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 name="楕円 27"/>
          <p:cNvSpPr/>
          <p:nvPr/>
        </p:nvSpPr>
        <p:spPr>
          <a:xfrm flipH="1">
            <a:off x="2201332" y="55749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 name="楕円 28"/>
          <p:cNvSpPr/>
          <p:nvPr/>
        </p:nvSpPr>
        <p:spPr>
          <a:xfrm flipH="1">
            <a:off x="2201332" y="56409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 name="楕円 29"/>
          <p:cNvSpPr/>
          <p:nvPr/>
        </p:nvSpPr>
        <p:spPr>
          <a:xfrm flipH="1">
            <a:off x="2201332" y="57069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 name="楕円 30"/>
          <p:cNvSpPr/>
          <p:nvPr/>
        </p:nvSpPr>
        <p:spPr>
          <a:xfrm flipH="1">
            <a:off x="2201332" y="57729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2" name="楕円 31"/>
          <p:cNvSpPr/>
          <p:nvPr/>
        </p:nvSpPr>
        <p:spPr>
          <a:xfrm flipH="1">
            <a:off x="2201332" y="58389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 name="楕円 32"/>
          <p:cNvSpPr/>
          <p:nvPr/>
        </p:nvSpPr>
        <p:spPr>
          <a:xfrm flipH="1">
            <a:off x="2201332" y="59049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 name="楕円 33"/>
          <p:cNvSpPr/>
          <p:nvPr/>
        </p:nvSpPr>
        <p:spPr>
          <a:xfrm flipH="1">
            <a:off x="2201332" y="59709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5" name="楕円 34"/>
          <p:cNvSpPr/>
          <p:nvPr/>
        </p:nvSpPr>
        <p:spPr>
          <a:xfrm flipH="1">
            <a:off x="2201332" y="60369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1" name="楕円 60"/>
          <p:cNvSpPr/>
          <p:nvPr/>
        </p:nvSpPr>
        <p:spPr>
          <a:xfrm flipH="1">
            <a:off x="2201332" y="61029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2" name="楕円 61"/>
          <p:cNvSpPr/>
          <p:nvPr/>
        </p:nvSpPr>
        <p:spPr>
          <a:xfrm flipH="1">
            <a:off x="2201332" y="61689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3" name="楕円 62"/>
          <p:cNvSpPr/>
          <p:nvPr/>
        </p:nvSpPr>
        <p:spPr>
          <a:xfrm flipH="1">
            <a:off x="2201332" y="62348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4" name="楕円 63"/>
          <p:cNvSpPr/>
          <p:nvPr/>
        </p:nvSpPr>
        <p:spPr>
          <a:xfrm flipH="1">
            <a:off x="2201332" y="63008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5" name="楕円 64"/>
          <p:cNvSpPr/>
          <p:nvPr/>
        </p:nvSpPr>
        <p:spPr>
          <a:xfrm flipH="1">
            <a:off x="2201332" y="63668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6" name="楕円 65"/>
          <p:cNvSpPr/>
          <p:nvPr/>
        </p:nvSpPr>
        <p:spPr>
          <a:xfrm flipH="1">
            <a:off x="2201332" y="64328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7" name="楕円 66"/>
          <p:cNvSpPr/>
          <p:nvPr/>
        </p:nvSpPr>
        <p:spPr>
          <a:xfrm flipH="1">
            <a:off x="2201332" y="64988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p:cNvSpPr/>
          <p:nvPr/>
        </p:nvSpPr>
        <p:spPr>
          <a:xfrm flipH="1">
            <a:off x="2201332" y="65648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p:cNvSpPr/>
          <p:nvPr/>
        </p:nvSpPr>
        <p:spPr>
          <a:xfrm flipH="1">
            <a:off x="2201332" y="66308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p:cNvSpPr/>
          <p:nvPr/>
        </p:nvSpPr>
        <p:spPr>
          <a:xfrm flipH="1">
            <a:off x="2201332" y="6696799"/>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105" name="グループ化 104"/>
          <p:cNvGrpSpPr/>
          <p:nvPr/>
        </p:nvGrpSpPr>
        <p:grpSpPr>
          <a:xfrm>
            <a:off x="4601953" y="1814850"/>
            <a:ext cx="84720" cy="3226301"/>
            <a:chOff x="1396350" y="377313"/>
            <a:chExt cx="149115" cy="5678587"/>
          </a:xfrm>
        </p:grpSpPr>
        <p:grpSp>
          <p:nvGrpSpPr>
            <p:cNvPr id="106" name="グループ化 105"/>
            <p:cNvGrpSpPr/>
            <p:nvPr/>
          </p:nvGrpSpPr>
          <p:grpSpPr>
            <a:xfrm>
              <a:off x="1396351" y="377313"/>
              <a:ext cx="149114" cy="1861037"/>
              <a:chOff x="1357714" y="634890"/>
              <a:chExt cx="149114" cy="1861037"/>
            </a:xfrm>
          </p:grpSpPr>
          <p:sp>
            <p:nvSpPr>
              <p:cNvPr id="129" name="楕円 12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0" name="楕円 12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1" name="楕円 13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2" name="楕円 13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3" name="楕円 13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4" name="楕円 13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5" name="楕円 13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6" name="楕円 13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7" name="楕円 13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38" name="楕円 13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7" name="グループ化 106"/>
            <p:cNvGrpSpPr/>
            <p:nvPr/>
          </p:nvGrpSpPr>
          <p:grpSpPr>
            <a:xfrm>
              <a:off x="1396351" y="2292725"/>
              <a:ext cx="149114" cy="1861037"/>
              <a:chOff x="1357714" y="634890"/>
              <a:chExt cx="149114" cy="1861037"/>
            </a:xfrm>
          </p:grpSpPr>
          <p:sp>
            <p:nvSpPr>
              <p:cNvPr id="119" name="楕円 11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0" name="楕円 11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1" name="楕円 12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2" name="楕円 12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3" name="楕円 12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4" name="楕円 12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5" name="楕円 12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6" name="楕円 12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7" name="楕円 12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28" name="楕円 12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08" name="グループ化 107"/>
            <p:cNvGrpSpPr/>
            <p:nvPr/>
          </p:nvGrpSpPr>
          <p:grpSpPr>
            <a:xfrm>
              <a:off x="1396350" y="4194863"/>
              <a:ext cx="149114" cy="1861037"/>
              <a:chOff x="1357714" y="634890"/>
              <a:chExt cx="149114" cy="1861037"/>
            </a:xfrm>
          </p:grpSpPr>
          <p:sp>
            <p:nvSpPr>
              <p:cNvPr id="109" name="楕円 108"/>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0" name="楕円 109"/>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1" name="楕円 110"/>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2" name="楕円 111"/>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3" name="楕円 112"/>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4" name="楕円 113"/>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5" name="楕円 114"/>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6" name="楕円 115"/>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7" name="楕円 116"/>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18" name="楕円 117"/>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01" name="楕円 300"/>
          <p:cNvSpPr/>
          <p:nvPr/>
        </p:nvSpPr>
        <p:spPr>
          <a:xfrm flipH="1">
            <a:off x="2201332" y="1636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2" name="楕円 301"/>
          <p:cNvSpPr/>
          <p:nvPr/>
        </p:nvSpPr>
        <p:spPr>
          <a:xfrm flipH="1">
            <a:off x="2201332" y="2296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3" name="楕円 302"/>
          <p:cNvSpPr/>
          <p:nvPr/>
        </p:nvSpPr>
        <p:spPr>
          <a:xfrm flipH="1">
            <a:off x="2201332" y="2956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4" name="楕円 303"/>
          <p:cNvSpPr/>
          <p:nvPr/>
        </p:nvSpPr>
        <p:spPr>
          <a:xfrm flipH="1">
            <a:off x="2201332" y="3616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5" name="楕円 304"/>
          <p:cNvSpPr/>
          <p:nvPr/>
        </p:nvSpPr>
        <p:spPr>
          <a:xfrm flipH="1">
            <a:off x="2201332" y="4275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6" name="楕円 305"/>
          <p:cNvSpPr/>
          <p:nvPr/>
        </p:nvSpPr>
        <p:spPr>
          <a:xfrm flipH="1">
            <a:off x="2201332" y="4935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7" name="楕円 306"/>
          <p:cNvSpPr/>
          <p:nvPr/>
        </p:nvSpPr>
        <p:spPr>
          <a:xfrm flipH="1">
            <a:off x="2201332" y="5595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8" name="楕円 307"/>
          <p:cNvSpPr/>
          <p:nvPr/>
        </p:nvSpPr>
        <p:spPr>
          <a:xfrm flipH="1">
            <a:off x="2201332" y="6255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9" name="楕円 308"/>
          <p:cNvSpPr/>
          <p:nvPr/>
        </p:nvSpPr>
        <p:spPr>
          <a:xfrm flipH="1">
            <a:off x="2201332" y="6915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10" name="楕円 309"/>
          <p:cNvSpPr/>
          <p:nvPr/>
        </p:nvSpPr>
        <p:spPr>
          <a:xfrm flipH="1">
            <a:off x="2201332" y="7575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1" name="楕円 290"/>
          <p:cNvSpPr/>
          <p:nvPr/>
        </p:nvSpPr>
        <p:spPr>
          <a:xfrm flipH="1">
            <a:off x="2201332" y="8235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2" name="楕円 291"/>
          <p:cNvSpPr/>
          <p:nvPr/>
        </p:nvSpPr>
        <p:spPr>
          <a:xfrm flipH="1">
            <a:off x="2201332" y="8895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3" name="楕円 292"/>
          <p:cNvSpPr/>
          <p:nvPr/>
        </p:nvSpPr>
        <p:spPr>
          <a:xfrm flipH="1">
            <a:off x="2201332" y="9555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4" name="楕円 293"/>
          <p:cNvSpPr/>
          <p:nvPr/>
        </p:nvSpPr>
        <p:spPr>
          <a:xfrm flipH="1">
            <a:off x="2201332" y="10215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5" name="楕円 294"/>
          <p:cNvSpPr/>
          <p:nvPr/>
        </p:nvSpPr>
        <p:spPr>
          <a:xfrm flipH="1">
            <a:off x="2201332" y="10875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6" name="楕円 295"/>
          <p:cNvSpPr/>
          <p:nvPr/>
        </p:nvSpPr>
        <p:spPr>
          <a:xfrm flipH="1">
            <a:off x="2201332" y="11535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7" name="楕円 296"/>
          <p:cNvSpPr/>
          <p:nvPr/>
        </p:nvSpPr>
        <p:spPr>
          <a:xfrm flipH="1">
            <a:off x="2201332" y="12195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8" name="楕円 297"/>
          <p:cNvSpPr/>
          <p:nvPr/>
        </p:nvSpPr>
        <p:spPr>
          <a:xfrm flipH="1">
            <a:off x="2201332" y="12854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9" name="楕円 298"/>
          <p:cNvSpPr/>
          <p:nvPr/>
        </p:nvSpPr>
        <p:spPr>
          <a:xfrm flipH="1">
            <a:off x="2201332" y="13514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00" name="楕円 299"/>
          <p:cNvSpPr/>
          <p:nvPr/>
        </p:nvSpPr>
        <p:spPr>
          <a:xfrm flipH="1">
            <a:off x="2201332" y="14174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1" name="楕円 280"/>
          <p:cNvSpPr/>
          <p:nvPr/>
        </p:nvSpPr>
        <p:spPr>
          <a:xfrm flipH="1">
            <a:off x="2201332" y="14834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2" name="楕円 281"/>
          <p:cNvSpPr/>
          <p:nvPr/>
        </p:nvSpPr>
        <p:spPr>
          <a:xfrm flipH="1">
            <a:off x="2201332" y="15494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3" name="楕円 282"/>
          <p:cNvSpPr/>
          <p:nvPr/>
        </p:nvSpPr>
        <p:spPr>
          <a:xfrm flipH="1">
            <a:off x="2201332" y="16154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4" name="楕円 283"/>
          <p:cNvSpPr/>
          <p:nvPr/>
        </p:nvSpPr>
        <p:spPr>
          <a:xfrm flipH="1">
            <a:off x="2201332" y="16814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5" name="楕円 284"/>
          <p:cNvSpPr/>
          <p:nvPr/>
        </p:nvSpPr>
        <p:spPr>
          <a:xfrm flipH="1">
            <a:off x="2201332" y="17474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6" name="楕円 285"/>
          <p:cNvSpPr/>
          <p:nvPr/>
        </p:nvSpPr>
        <p:spPr>
          <a:xfrm flipH="1">
            <a:off x="2201332" y="18134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7" name="楕円 286"/>
          <p:cNvSpPr/>
          <p:nvPr/>
        </p:nvSpPr>
        <p:spPr>
          <a:xfrm flipH="1">
            <a:off x="2201332" y="18794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8" name="楕円 287"/>
          <p:cNvSpPr/>
          <p:nvPr/>
        </p:nvSpPr>
        <p:spPr>
          <a:xfrm flipH="1">
            <a:off x="2201332" y="19454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89" name="楕円 288"/>
          <p:cNvSpPr/>
          <p:nvPr/>
        </p:nvSpPr>
        <p:spPr>
          <a:xfrm flipH="1">
            <a:off x="2201332" y="20114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90" name="楕円 289"/>
          <p:cNvSpPr/>
          <p:nvPr/>
        </p:nvSpPr>
        <p:spPr>
          <a:xfrm flipH="1">
            <a:off x="2201332" y="20773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8" name="楕円 267"/>
          <p:cNvSpPr/>
          <p:nvPr/>
        </p:nvSpPr>
        <p:spPr>
          <a:xfrm flipH="1">
            <a:off x="2201332" y="21433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9" name="楕円 268"/>
          <p:cNvSpPr/>
          <p:nvPr/>
        </p:nvSpPr>
        <p:spPr>
          <a:xfrm flipH="1">
            <a:off x="2201332" y="22093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0" name="楕円 269"/>
          <p:cNvSpPr/>
          <p:nvPr/>
        </p:nvSpPr>
        <p:spPr>
          <a:xfrm flipH="1">
            <a:off x="2201332" y="22753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1" name="楕円 270"/>
          <p:cNvSpPr/>
          <p:nvPr/>
        </p:nvSpPr>
        <p:spPr>
          <a:xfrm flipH="1">
            <a:off x="2201332" y="23413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2" name="楕円 271"/>
          <p:cNvSpPr/>
          <p:nvPr/>
        </p:nvSpPr>
        <p:spPr>
          <a:xfrm flipH="1">
            <a:off x="2201332" y="24073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3" name="楕円 272"/>
          <p:cNvSpPr/>
          <p:nvPr/>
        </p:nvSpPr>
        <p:spPr>
          <a:xfrm flipH="1">
            <a:off x="2201332" y="247335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4" name="楕円 273"/>
          <p:cNvSpPr/>
          <p:nvPr/>
        </p:nvSpPr>
        <p:spPr>
          <a:xfrm flipH="1">
            <a:off x="2201332" y="253934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5" name="楕円 274"/>
          <p:cNvSpPr/>
          <p:nvPr/>
        </p:nvSpPr>
        <p:spPr>
          <a:xfrm flipH="1">
            <a:off x="2201332" y="260533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6" name="楕円 275"/>
          <p:cNvSpPr/>
          <p:nvPr/>
        </p:nvSpPr>
        <p:spPr>
          <a:xfrm flipH="1">
            <a:off x="2201332" y="267132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77" name="楕円 276"/>
          <p:cNvSpPr/>
          <p:nvPr/>
        </p:nvSpPr>
        <p:spPr>
          <a:xfrm flipH="1">
            <a:off x="2201332" y="273731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8" name="楕円 257"/>
          <p:cNvSpPr/>
          <p:nvPr/>
        </p:nvSpPr>
        <p:spPr>
          <a:xfrm flipH="1">
            <a:off x="2201332" y="280331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9" name="楕円 258"/>
          <p:cNvSpPr/>
          <p:nvPr/>
        </p:nvSpPr>
        <p:spPr>
          <a:xfrm flipH="1">
            <a:off x="2201332" y="286930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0" name="楕円 259"/>
          <p:cNvSpPr/>
          <p:nvPr/>
        </p:nvSpPr>
        <p:spPr>
          <a:xfrm flipH="1">
            <a:off x="2201332" y="293529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1" name="楕円 260"/>
          <p:cNvSpPr/>
          <p:nvPr/>
        </p:nvSpPr>
        <p:spPr>
          <a:xfrm flipH="1">
            <a:off x="2201332" y="300128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2" name="楕円 261"/>
          <p:cNvSpPr/>
          <p:nvPr/>
        </p:nvSpPr>
        <p:spPr>
          <a:xfrm flipH="1">
            <a:off x="2201332" y="306727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3" name="楕円 262"/>
          <p:cNvSpPr/>
          <p:nvPr/>
        </p:nvSpPr>
        <p:spPr>
          <a:xfrm flipH="1">
            <a:off x="2201332" y="313327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4" name="楕円 263"/>
          <p:cNvSpPr/>
          <p:nvPr/>
        </p:nvSpPr>
        <p:spPr>
          <a:xfrm flipH="1">
            <a:off x="2201332" y="319926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5" name="楕円 264"/>
          <p:cNvSpPr/>
          <p:nvPr/>
        </p:nvSpPr>
        <p:spPr>
          <a:xfrm flipH="1">
            <a:off x="2201332" y="326525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6" name="楕円 265"/>
          <p:cNvSpPr/>
          <p:nvPr/>
        </p:nvSpPr>
        <p:spPr>
          <a:xfrm flipH="1">
            <a:off x="2201332" y="333124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67" name="楕円 266"/>
          <p:cNvSpPr/>
          <p:nvPr/>
        </p:nvSpPr>
        <p:spPr>
          <a:xfrm flipH="1">
            <a:off x="2201332" y="339723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8" name="楕円 247"/>
          <p:cNvSpPr/>
          <p:nvPr/>
        </p:nvSpPr>
        <p:spPr>
          <a:xfrm flipH="1">
            <a:off x="2201332" y="346323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9" name="楕円 248"/>
          <p:cNvSpPr/>
          <p:nvPr/>
        </p:nvSpPr>
        <p:spPr>
          <a:xfrm flipH="1">
            <a:off x="2201332" y="352922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0" name="楕円 249"/>
          <p:cNvSpPr/>
          <p:nvPr/>
        </p:nvSpPr>
        <p:spPr>
          <a:xfrm flipH="1">
            <a:off x="2201332" y="359521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1" name="楕円 250"/>
          <p:cNvSpPr/>
          <p:nvPr/>
        </p:nvSpPr>
        <p:spPr>
          <a:xfrm flipH="1">
            <a:off x="2201332" y="366120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2" name="楕円 251"/>
          <p:cNvSpPr/>
          <p:nvPr/>
        </p:nvSpPr>
        <p:spPr>
          <a:xfrm flipH="1">
            <a:off x="2201332" y="372719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3" name="楕円 252"/>
          <p:cNvSpPr/>
          <p:nvPr/>
        </p:nvSpPr>
        <p:spPr>
          <a:xfrm flipH="1">
            <a:off x="2201332" y="3793190"/>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4" name="楕円 253"/>
          <p:cNvSpPr/>
          <p:nvPr/>
        </p:nvSpPr>
        <p:spPr>
          <a:xfrm flipH="1">
            <a:off x="2201332" y="3859182"/>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5" name="楕円 254"/>
          <p:cNvSpPr/>
          <p:nvPr/>
        </p:nvSpPr>
        <p:spPr>
          <a:xfrm flipH="1">
            <a:off x="2201332" y="3925174"/>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6" name="楕円 255"/>
          <p:cNvSpPr/>
          <p:nvPr/>
        </p:nvSpPr>
        <p:spPr>
          <a:xfrm flipH="1">
            <a:off x="2201332" y="3991166"/>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57" name="楕円 256"/>
          <p:cNvSpPr/>
          <p:nvPr/>
        </p:nvSpPr>
        <p:spPr>
          <a:xfrm flipH="1">
            <a:off x="2201332" y="4057158"/>
            <a:ext cx="51340" cy="513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350" name="グループ化 349"/>
          <p:cNvGrpSpPr/>
          <p:nvPr/>
        </p:nvGrpSpPr>
        <p:grpSpPr>
          <a:xfrm>
            <a:off x="1785027" y="4525769"/>
            <a:ext cx="858905" cy="624862"/>
            <a:chOff x="1785027" y="4422737"/>
            <a:chExt cx="858905" cy="624862"/>
          </a:xfrm>
        </p:grpSpPr>
        <p:sp>
          <p:nvSpPr>
            <p:cNvPr id="348"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7" name="テキスト ボックス 356"/>
          <p:cNvSpPr txBox="1"/>
          <p:nvPr/>
        </p:nvSpPr>
        <p:spPr>
          <a:xfrm>
            <a:off x="1262131" y="1030652"/>
            <a:ext cx="800219" cy="369332"/>
          </a:xfrm>
          <a:prstGeom prst="rect">
            <a:avLst/>
          </a:prstGeom>
          <a:noFill/>
        </p:spPr>
        <p:txBody>
          <a:bodyPr wrap="none" rtlCol="0">
            <a:spAutoFit/>
          </a:bodyPr>
          <a:lstStyle/>
          <a:p>
            <a:r>
              <a:rPr kumimoji="1" lang="en-US" altLang="ja-JP" dirty="0"/>
              <a:t>784</a:t>
            </a:r>
            <a:r>
              <a:rPr kumimoji="1" lang="ja-JP" altLang="en-US" dirty="0"/>
              <a:t>個</a:t>
            </a:r>
          </a:p>
        </p:txBody>
      </p:sp>
      <p:sp>
        <p:nvSpPr>
          <p:cNvPr id="358" name="テキスト ボックス 357"/>
          <p:cNvSpPr txBox="1"/>
          <p:nvPr/>
        </p:nvSpPr>
        <p:spPr>
          <a:xfrm>
            <a:off x="3798316" y="2111127"/>
            <a:ext cx="671979" cy="369332"/>
          </a:xfrm>
          <a:prstGeom prst="rect">
            <a:avLst/>
          </a:prstGeom>
          <a:noFill/>
        </p:spPr>
        <p:txBody>
          <a:bodyPr wrap="none" rtlCol="0">
            <a:spAutoFit/>
          </a:bodyPr>
          <a:lstStyle/>
          <a:p>
            <a:r>
              <a:rPr kumimoji="1" lang="en-US" altLang="ja-JP" dirty="0"/>
              <a:t>50</a:t>
            </a:r>
            <a:r>
              <a:rPr kumimoji="1" lang="ja-JP" altLang="en-US" dirty="0"/>
              <a:t>個</a:t>
            </a:r>
          </a:p>
        </p:txBody>
      </p:sp>
      <p:sp>
        <p:nvSpPr>
          <p:cNvPr id="362" name="フローチャート: 手作業 360"/>
          <p:cNvSpPr/>
          <p:nvPr/>
        </p:nvSpPr>
        <p:spPr>
          <a:xfrm rot="5400000">
            <a:off x="2607628" y="2305038"/>
            <a:ext cx="6511328" cy="22102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486" y="10000"/>
                </a:lnTo>
                <a:lnTo>
                  <a:pt x="2593" y="10000"/>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3" name="グループ化 172"/>
          <p:cNvGrpSpPr/>
          <p:nvPr/>
        </p:nvGrpSpPr>
        <p:grpSpPr>
          <a:xfrm>
            <a:off x="6997320" y="191169"/>
            <a:ext cx="84720" cy="3226301"/>
            <a:chOff x="1396350" y="377313"/>
            <a:chExt cx="149115" cy="5678587"/>
          </a:xfrm>
        </p:grpSpPr>
        <p:grpSp>
          <p:nvGrpSpPr>
            <p:cNvPr id="174" name="グループ化 173"/>
            <p:cNvGrpSpPr/>
            <p:nvPr/>
          </p:nvGrpSpPr>
          <p:grpSpPr>
            <a:xfrm>
              <a:off x="1396351" y="377313"/>
              <a:ext cx="149114" cy="1861037"/>
              <a:chOff x="1357714" y="634890"/>
              <a:chExt cx="149114" cy="1861037"/>
            </a:xfrm>
          </p:grpSpPr>
          <p:sp>
            <p:nvSpPr>
              <p:cNvPr id="197" name="楕円 19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8" name="楕円 19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9" name="楕円 19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0" name="楕円 19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1" name="楕円 20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2" name="楕円 20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3" name="楕円 20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4" name="楕円 20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5" name="楕円 20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06" name="楕円 20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5" name="グループ化 174"/>
            <p:cNvGrpSpPr/>
            <p:nvPr/>
          </p:nvGrpSpPr>
          <p:grpSpPr>
            <a:xfrm>
              <a:off x="1396351" y="2292725"/>
              <a:ext cx="149114" cy="1861037"/>
              <a:chOff x="1357714" y="634890"/>
              <a:chExt cx="149114" cy="1861037"/>
            </a:xfrm>
          </p:grpSpPr>
          <p:sp>
            <p:nvSpPr>
              <p:cNvPr id="187" name="楕円 18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8" name="楕円 18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9" name="楕円 18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0" name="楕円 18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1" name="楕円 19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2" name="楕円 19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3" name="楕円 19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4" name="楕円 19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5" name="楕円 19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96" name="楕円 19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176" name="グループ化 175"/>
            <p:cNvGrpSpPr/>
            <p:nvPr/>
          </p:nvGrpSpPr>
          <p:grpSpPr>
            <a:xfrm>
              <a:off x="1396350" y="4194863"/>
              <a:ext cx="149114" cy="1861037"/>
              <a:chOff x="1357714" y="634890"/>
              <a:chExt cx="149114" cy="1861037"/>
            </a:xfrm>
          </p:grpSpPr>
          <p:sp>
            <p:nvSpPr>
              <p:cNvPr id="177" name="楕円 176"/>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8" name="楕円 177"/>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79" name="楕円 178"/>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0" name="楕円 179"/>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1" name="楕円 180"/>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2" name="楕円 181"/>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3" name="楕円 182"/>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4" name="楕円 183"/>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5" name="楕円 184"/>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186" name="楕円 185"/>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grpSp>
        <p:nvGrpSpPr>
          <p:cNvPr id="207" name="グループ化 206"/>
          <p:cNvGrpSpPr/>
          <p:nvPr/>
        </p:nvGrpSpPr>
        <p:grpSpPr>
          <a:xfrm>
            <a:off x="6997318" y="3448363"/>
            <a:ext cx="84720" cy="3226301"/>
            <a:chOff x="1396350" y="377313"/>
            <a:chExt cx="149115" cy="5678587"/>
          </a:xfrm>
        </p:grpSpPr>
        <p:grpSp>
          <p:nvGrpSpPr>
            <p:cNvPr id="208" name="グループ化 207"/>
            <p:cNvGrpSpPr/>
            <p:nvPr/>
          </p:nvGrpSpPr>
          <p:grpSpPr>
            <a:xfrm>
              <a:off x="1396351" y="377313"/>
              <a:ext cx="149114" cy="1861037"/>
              <a:chOff x="1357714" y="634890"/>
              <a:chExt cx="149114" cy="1861037"/>
            </a:xfrm>
          </p:grpSpPr>
          <p:sp>
            <p:nvSpPr>
              <p:cNvPr id="231" name="楕円 23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2" name="楕円 23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3" name="楕円 23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4" name="楕円 23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5" name="楕円 23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6" name="楕円 23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7" name="楕円 23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8" name="楕円 23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9" name="楕円 23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40" name="楕円 23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09" name="グループ化 208"/>
            <p:cNvGrpSpPr/>
            <p:nvPr/>
          </p:nvGrpSpPr>
          <p:grpSpPr>
            <a:xfrm>
              <a:off x="1396351" y="2292725"/>
              <a:ext cx="149114" cy="1861037"/>
              <a:chOff x="1357714" y="634890"/>
              <a:chExt cx="149114" cy="1861037"/>
            </a:xfrm>
          </p:grpSpPr>
          <p:sp>
            <p:nvSpPr>
              <p:cNvPr id="221" name="楕円 22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2" name="楕円 22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3" name="楕円 22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4" name="楕円 22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5" name="楕円 22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6" name="楕円 22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7" name="楕円 22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8" name="楕円 22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9" name="楕円 22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30" name="楕円 22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210" name="グループ化 209"/>
            <p:cNvGrpSpPr/>
            <p:nvPr/>
          </p:nvGrpSpPr>
          <p:grpSpPr>
            <a:xfrm>
              <a:off x="1396350" y="4194863"/>
              <a:ext cx="149114" cy="1861037"/>
              <a:chOff x="1357714" y="634890"/>
              <a:chExt cx="149114" cy="1861037"/>
            </a:xfrm>
          </p:grpSpPr>
          <p:sp>
            <p:nvSpPr>
              <p:cNvPr id="211" name="楕円 210"/>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2" name="楕円 211"/>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3" name="楕円 212"/>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4" name="楕円 213"/>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5" name="楕円 214"/>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6" name="楕円 215"/>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7" name="楕円 216"/>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8" name="楕円 217"/>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19" name="楕円 218"/>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220" name="楕円 219"/>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359" name="テキスト ボックス 358"/>
          <p:cNvSpPr txBox="1"/>
          <p:nvPr/>
        </p:nvSpPr>
        <p:spPr>
          <a:xfrm>
            <a:off x="6129563" y="731521"/>
            <a:ext cx="800219" cy="369332"/>
          </a:xfrm>
          <a:prstGeom prst="rect">
            <a:avLst/>
          </a:prstGeom>
          <a:noFill/>
        </p:spPr>
        <p:txBody>
          <a:bodyPr wrap="none" rtlCol="0">
            <a:spAutoFit/>
          </a:bodyPr>
          <a:lstStyle/>
          <a:p>
            <a:r>
              <a:rPr lang="en-US" altLang="ja-JP" dirty="0"/>
              <a:t>100</a:t>
            </a:r>
            <a:r>
              <a:rPr kumimoji="1" lang="ja-JP" altLang="en-US" dirty="0"/>
              <a:t>個</a:t>
            </a:r>
          </a:p>
        </p:txBody>
      </p:sp>
      <p:sp>
        <p:nvSpPr>
          <p:cNvPr id="363" name="フローチャート: 手作業 360"/>
          <p:cNvSpPr/>
          <p:nvPr/>
        </p:nvSpPr>
        <p:spPr>
          <a:xfrm rot="16200000">
            <a:off x="4983642" y="2289314"/>
            <a:ext cx="6511328" cy="222307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486 w 10000"/>
              <a:gd name="connsiteY2" fmla="*/ 10000 h 10000"/>
              <a:gd name="connsiteX3" fmla="*/ 2593 w 10000"/>
              <a:gd name="connsiteY3" fmla="*/ 10000 h 10000"/>
              <a:gd name="connsiteX4" fmla="*/ 0 w 10000"/>
              <a:gd name="connsiteY4" fmla="*/ 0 h 10000"/>
              <a:gd name="connsiteX0" fmla="*/ 0 w 10000"/>
              <a:gd name="connsiteY0" fmla="*/ 0 h 10058"/>
              <a:gd name="connsiteX1" fmla="*/ 10000 w 10000"/>
              <a:gd name="connsiteY1" fmla="*/ 0 h 10058"/>
              <a:gd name="connsiteX2" fmla="*/ 8257 w 10000"/>
              <a:gd name="connsiteY2" fmla="*/ 10058 h 10058"/>
              <a:gd name="connsiteX3" fmla="*/ 2593 w 10000"/>
              <a:gd name="connsiteY3" fmla="*/ 10000 h 10058"/>
              <a:gd name="connsiteX4" fmla="*/ 0 w 10000"/>
              <a:gd name="connsiteY4" fmla="*/ 0 h 10058"/>
              <a:gd name="connsiteX0" fmla="*/ 0 w 10000"/>
              <a:gd name="connsiteY0" fmla="*/ 0 h 10058"/>
              <a:gd name="connsiteX1" fmla="*/ 10000 w 10000"/>
              <a:gd name="connsiteY1" fmla="*/ 0 h 10058"/>
              <a:gd name="connsiteX2" fmla="*/ 8257 w 10000"/>
              <a:gd name="connsiteY2" fmla="*/ 10058 h 10058"/>
              <a:gd name="connsiteX3" fmla="*/ 2019 w 10000"/>
              <a:gd name="connsiteY3" fmla="*/ 10058 h 10058"/>
              <a:gd name="connsiteX4" fmla="*/ 0 w 10000"/>
              <a:gd name="connsiteY4" fmla="*/ 0 h 1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58">
                <a:moveTo>
                  <a:pt x="0" y="0"/>
                </a:moveTo>
                <a:lnTo>
                  <a:pt x="10000" y="0"/>
                </a:lnTo>
                <a:lnTo>
                  <a:pt x="8257" y="10058"/>
                </a:lnTo>
                <a:lnTo>
                  <a:pt x="2019" y="10058"/>
                </a:lnTo>
                <a:lnTo>
                  <a:pt x="0" y="0"/>
                </a:lnTo>
                <a:close/>
              </a:path>
            </a:pathLst>
          </a:custGeom>
          <a:gradFill>
            <a:gsLst>
              <a:gs pos="0">
                <a:schemeClr val="bg1">
                  <a:lumMod val="85000"/>
                </a:schemeClr>
              </a:gs>
              <a:gs pos="53000">
                <a:schemeClr val="bg1">
                  <a:lumMod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2" name="グループ化 311"/>
          <p:cNvGrpSpPr/>
          <p:nvPr/>
        </p:nvGrpSpPr>
        <p:grpSpPr>
          <a:xfrm>
            <a:off x="9276769" y="1125887"/>
            <a:ext cx="351046" cy="4381298"/>
            <a:chOff x="1357714" y="634890"/>
            <a:chExt cx="149114" cy="1861037"/>
          </a:xfrm>
        </p:grpSpPr>
        <p:sp>
          <p:nvSpPr>
            <p:cNvPr id="335" name="楕円 334"/>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6" name="楕円 335"/>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7" name="楕円 336"/>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8" name="楕円 337"/>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39" name="楕円 338"/>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0" name="楕円 339"/>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1" name="楕円 340"/>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2" name="楕円 341"/>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3" name="楕円 342"/>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344" name="楕円 343"/>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360" name="テキスト ボックス 359"/>
          <p:cNvSpPr txBox="1"/>
          <p:nvPr/>
        </p:nvSpPr>
        <p:spPr>
          <a:xfrm>
            <a:off x="8504324" y="1573693"/>
            <a:ext cx="671979" cy="369332"/>
          </a:xfrm>
          <a:prstGeom prst="rect">
            <a:avLst/>
          </a:prstGeom>
          <a:noFill/>
        </p:spPr>
        <p:txBody>
          <a:bodyPr wrap="none" rtlCol="0">
            <a:spAutoFit/>
          </a:bodyPr>
          <a:lstStyle/>
          <a:p>
            <a:r>
              <a:rPr lang="en-US" altLang="ja-JP" dirty="0"/>
              <a:t>10</a:t>
            </a:r>
            <a:r>
              <a:rPr kumimoji="1" lang="ja-JP" altLang="en-US" dirty="0"/>
              <a:t>個</a:t>
            </a:r>
          </a:p>
        </p:txBody>
      </p:sp>
      <p:grpSp>
        <p:nvGrpSpPr>
          <p:cNvPr id="351" name="グループ化 350"/>
          <p:cNvGrpSpPr/>
          <p:nvPr/>
        </p:nvGrpSpPr>
        <p:grpSpPr>
          <a:xfrm>
            <a:off x="4170357" y="3850604"/>
            <a:ext cx="858905" cy="624862"/>
            <a:chOff x="1785027" y="4422737"/>
            <a:chExt cx="858905" cy="624862"/>
          </a:xfrm>
        </p:grpSpPr>
        <p:sp>
          <p:nvSpPr>
            <p:cNvPr id="352" name="フリーフォーム: 図形 351"/>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フリーフォーム: 図形 352"/>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4" name="グループ化 353"/>
          <p:cNvGrpSpPr/>
          <p:nvPr/>
        </p:nvGrpSpPr>
        <p:grpSpPr>
          <a:xfrm>
            <a:off x="6602410" y="5045786"/>
            <a:ext cx="858905" cy="624862"/>
            <a:chOff x="1785027" y="4422737"/>
            <a:chExt cx="858905" cy="624862"/>
          </a:xfrm>
        </p:grpSpPr>
        <p:sp>
          <p:nvSpPr>
            <p:cNvPr id="355" name="フリーフォーム: 図形 354"/>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フリーフォーム: 図形 355"/>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2826834" y="283337"/>
            <a:ext cx="5929828" cy="58477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3200" dirty="0"/>
              <a:t>なぜ、こんなことをするのか？</a:t>
            </a:r>
          </a:p>
        </p:txBody>
      </p:sp>
      <p:sp>
        <p:nvSpPr>
          <p:cNvPr id="13" name="円/楕円 12"/>
          <p:cNvSpPr/>
          <p:nvPr/>
        </p:nvSpPr>
        <p:spPr>
          <a:xfrm>
            <a:off x="1309077" y="503206"/>
            <a:ext cx="1506545" cy="5839401"/>
          </a:xfrm>
          <a:prstGeom prst="ellipse">
            <a:avLst/>
          </a:prstGeom>
          <a:solidFill>
            <a:srgbClr val="FFFF66">
              <a:alpha val="69804"/>
            </a:srgbClr>
          </a:solidFill>
        </p:spPr>
        <p:txBody>
          <a:bodyPr wrap="square" rtlCol="0" anchor="ctr">
            <a:noAutofit/>
          </a:bodyPr>
          <a:lstStyle/>
          <a:p>
            <a:r>
              <a:rPr lang="ja-JP" altLang="en-US" sz="3200" dirty="0"/>
              <a:t>入力</a:t>
            </a:r>
            <a:endParaRPr lang="ja-JP" altLang="en-US" sz="3200" dirty="0">
              <a:solidFill>
                <a:schemeClr val="tx1"/>
              </a:solidFill>
            </a:endParaRPr>
          </a:p>
        </p:txBody>
      </p:sp>
      <p:sp>
        <p:nvSpPr>
          <p:cNvPr id="241" name="円/楕円 240"/>
          <p:cNvSpPr/>
          <p:nvPr/>
        </p:nvSpPr>
        <p:spPr>
          <a:xfrm>
            <a:off x="3148331" y="1201862"/>
            <a:ext cx="5353462" cy="4333260"/>
          </a:xfrm>
          <a:prstGeom prst="ellipse">
            <a:avLst/>
          </a:prstGeom>
          <a:solidFill>
            <a:srgbClr val="FFFF66">
              <a:alpha val="69804"/>
            </a:srgbClr>
          </a:solidFill>
        </p:spPr>
        <p:txBody>
          <a:bodyPr wrap="square" rtlCol="0" anchor="ctr">
            <a:noAutofit/>
          </a:bodyPr>
          <a:lstStyle/>
          <a:p>
            <a:pPr algn="ctr"/>
            <a:r>
              <a:rPr lang="ja-JP" altLang="en-US" sz="4000" dirty="0">
                <a:solidFill>
                  <a:schemeClr val="tx1"/>
                </a:solidFill>
              </a:rPr>
              <a:t>計算</a:t>
            </a:r>
            <a:endParaRPr lang="en-US" altLang="ja-JP" sz="4000" dirty="0">
              <a:solidFill>
                <a:schemeClr val="tx1"/>
              </a:solidFill>
            </a:endParaRPr>
          </a:p>
          <a:p>
            <a:pPr algn="ctr"/>
            <a:r>
              <a:rPr lang="ja-JP" altLang="en-US" sz="3200" dirty="0"/>
              <a:t>（膨大な量の</a:t>
            </a:r>
            <a:endParaRPr lang="en-US" altLang="ja-JP" sz="3200" dirty="0"/>
          </a:p>
          <a:p>
            <a:pPr algn="ctr"/>
            <a:r>
              <a:rPr lang="ja-JP" altLang="en-US" sz="3200" dirty="0"/>
              <a:t>掛け算と足し算</a:t>
            </a:r>
            <a:endParaRPr lang="en-US" altLang="ja-JP" sz="3200" dirty="0"/>
          </a:p>
          <a:p>
            <a:pPr algn="ctr"/>
            <a:r>
              <a:rPr lang="ja-JP" altLang="en-US" sz="3200" dirty="0"/>
              <a:t>と活性化関数）</a:t>
            </a:r>
            <a:endParaRPr lang="ja-JP" altLang="en-US" sz="4000" dirty="0">
              <a:solidFill>
                <a:schemeClr val="tx1"/>
              </a:solidFill>
            </a:endParaRPr>
          </a:p>
        </p:txBody>
      </p:sp>
      <p:sp>
        <p:nvSpPr>
          <p:cNvPr id="242" name="円/楕円 241"/>
          <p:cNvSpPr/>
          <p:nvPr/>
        </p:nvSpPr>
        <p:spPr>
          <a:xfrm>
            <a:off x="8795672" y="196910"/>
            <a:ext cx="1506545" cy="5839401"/>
          </a:xfrm>
          <a:prstGeom prst="ellipse">
            <a:avLst/>
          </a:prstGeom>
          <a:solidFill>
            <a:srgbClr val="FFFF66">
              <a:alpha val="69804"/>
            </a:srgbClr>
          </a:solidFill>
        </p:spPr>
        <p:txBody>
          <a:bodyPr wrap="square" rtlCol="0" anchor="ctr">
            <a:noAutofit/>
          </a:bodyPr>
          <a:lstStyle/>
          <a:p>
            <a:r>
              <a:rPr lang="ja-JP" altLang="en-US" sz="3200" dirty="0">
                <a:solidFill>
                  <a:schemeClr val="tx1"/>
                </a:solidFill>
              </a:rPr>
              <a:t>出力</a:t>
            </a:r>
          </a:p>
        </p:txBody>
      </p:sp>
      <p:sp>
        <p:nvSpPr>
          <p:cNvPr id="14" name="右矢印 13"/>
          <p:cNvSpPr/>
          <p:nvPr/>
        </p:nvSpPr>
        <p:spPr>
          <a:xfrm>
            <a:off x="2586671" y="2279319"/>
            <a:ext cx="1704981" cy="247049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右矢印 242"/>
          <p:cNvSpPr/>
          <p:nvPr/>
        </p:nvSpPr>
        <p:spPr>
          <a:xfrm>
            <a:off x="7279659" y="2069166"/>
            <a:ext cx="1704981" cy="247049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テキスト ボックス 243"/>
          <p:cNvSpPr txBox="1"/>
          <p:nvPr/>
        </p:nvSpPr>
        <p:spPr>
          <a:xfrm>
            <a:off x="710065" y="5982714"/>
            <a:ext cx="10836621"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800" dirty="0"/>
              <a:t>この</a:t>
            </a:r>
            <a:r>
              <a:rPr kumimoji="1" lang="en-US" altLang="ja-JP" sz="2800" dirty="0"/>
              <a:t>”</a:t>
            </a:r>
            <a:r>
              <a:rPr kumimoji="1" lang="ja-JP" altLang="en-US" sz="2800" dirty="0"/>
              <a:t>模型</a:t>
            </a:r>
            <a:r>
              <a:rPr kumimoji="1" lang="en-US" altLang="ja-JP" sz="2800" dirty="0"/>
              <a:t>”</a:t>
            </a:r>
            <a:r>
              <a:rPr kumimoji="1" lang="ja-JP" altLang="en-US" sz="2800" dirty="0"/>
              <a:t>によって</a:t>
            </a:r>
            <a:r>
              <a:rPr kumimoji="1" lang="en-US" altLang="ja-JP" sz="2800" dirty="0"/>
              <a:t>0~9</a:t>
            </a:r>
            <a:r>
              <a:rPr kumimoji="1" lang="ja-JP" altLang="en-US" sz="2800" dirty="0"/>
              <a:t>の数字の手書き文字認識ができてしまう！</a:t>
            </a:r>
          </a:p>
        </p:txBody>
      </p:sp>
      <p:sp>
        <p:nvSpPr>
          <p:cNvPr id="25" name="スライド番号プレースホルダー 24"/>
          <p:cNvSpPr>
            <a:spLocks noGrp="1"/>
          </p:cNvSpPr>
          <p:nvPr>
            <p:ph type="sldNum" sz="quarter" idx="12"/>
          </p:nvPr>
        </p:nvSpPr>
        <p:spPr/>
        <p:txBody>
          <a:bodyPr/>
          <a:lstStyle/>
          <a:p>
            <a:fld id="{8AEBDCA3-918C-4541-BF84-4F93CF1796EA}" type="slidenum">
              <a:rPr kumimoji="1" lang="ja-JP" altLang="en-US" smtClean="0"/>
              <a:t>15</a:t>
            </a:fld>
            <a:endParaRPr kumimoji="1" lang="ja-JP" altLang="en-US"/>
          </a:p>
        </p:txBody>
      </p:sp>
    </p:spTree>
    <p:extLst>
      <p:ext uri="{BB962C8B-B14F-4D97-AF65-F5344CB8AC3E}">
        <p14:creationId xmlns:p14="http://schemas.microsoft.com/office/powerpoint/2010/main" val="395676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円/楕円 245"/>
          <p:cNvSpPr/>
          <p:nvPr/>
        </p:nvSpPr>
        <p:spPr>
          <a:xfrm>
            <a:off x="3148331" y="1201862"/>
            <a:ext cx="5353462" cy="4333260"/>
          </a:xfrm>
          <a:prstGeom prst="ellipse">
            <a:avLst/>
          </a:prstGeom>
          <a:solidFill>
            <a:srgbClr val="FFFF66">
              <a:alpha val="69804"/>
            </a:srgbClr>
          </a:solidFill>
        </p:spPr>
        <p:txBody>
          <a:bodyPr wrap="square" rtlCol="0" anchor="ctr">
            <a:noAutofit/>
          </a:bodyPr>
          <a:lstStyle/>
          <a:p>
            <a:pPr algn="ctr"/>
            <a:r>
              <a:rPr lang="ja-JP" altLang="en-US" sz="4000" dirty="0">
                <a:solidFill>
                  <a:schemeClr val="tx1"/>
                </a:solidFill>
              </a:rPr>
              <a:t>計算</a:t>
            </a:r>
            <a:endParaRPr lang="en-US" altLang="ja-JP" sz="4000" dirty="0">
              <a:solidFill>
                <a:schemeClr val="tx1"/>
              </a:solidFill>
            </a:endParaRPr>
          </a:p>
          <a:p>
            <a:pPr algn="ctr"/>
            <a:r>
              <a:rPr lang="ja-JP" altLang="en-US" sz="3200" dirty="0"/>
              <a:t>（膨大な量の</a:t>
            </a:r>
            <a:endParaRPr lang="en-US" altLang="ja-JP" sz="3200" dirty="0"/>
          </a:p>
          <a:p>
            <a:pPr algn="ctr"/>
            <a:r>
              <a:rPr lang="ja-JP" altLang="en-US" sz="3200" dirty="0"/>
              <a:t>掛け算と足し算</a:t>
            </a:r>
            <a:endParaRPr lang="en-US" altLang="ja-JP" sz="3200" dirty="0"/>
          </a:p>
          <a:p>
            <a:pPr algn="ctr"/>
            <a:r>
              <a:rPr lang="ja-JP" altLang="en-US" sz="3200" dirty="0"/>
              <a:t>と活性化関数）</a:t>
            </a:r>
            <a:endParaRPr lang="ja-JP" altLang="en-US" sz="4000"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0112" y="2696672"/>
            <a:ext cx="14763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 name="テキスト ボックス 244"/>
          <p:cNvSpPr txBox="1"/>
          <p:nvPr/>
        </p:nvSpPr>
        <p:spPr>
          <a:xfrm rot="20700000">
            <a:off x="1528253" y="2022416"/>
            <a:ext cx="3467616" cy="584775"/>
          </a:xfrm>
          <a:prstGeom prst="rect">
            <a:avLst/>
          </a:prstGeom>
          <a:noFill/>
        </p:spPr>
        <p:txBody>
          <a:bodyPr wrap="none" rtlCol="0">
            <a:spAutoFit/>
          </a:bodyPr>
          <a:lstStyle/>
          <a:p>
            <a:r>
              <a:rPr lang="ja-JP" altLang="en-US" sz="3200" dirty="0"/>
              <a:t>手計算じゃムリ！</a:t>
            </a:r>
            <a:endParaRPr kumimoji="1" lang="ja-JP" altLang="en-US" sz="32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01793" y="2805774"/>
            <a:ext cx="1250805" cy="3717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7" name="テキスト ボックス 246"/>
          <p:cNvSpPr txBox="1"/>
          <p:nvPr/>
        </p:nvSpPr>
        <p:spPr>
          <a:xfrm>
            <a:off x="7464275" y="900357"/>
            <a:ext cx="4912016" cy="2062103"/>
          </a:xfrm>
          <a:prstGeom prst="rect">
            <a:avLst/>
          </a:prstGeom>
          <a:noFill/>
        </p:spPr>
        <p:txBody>
          <a:bodyPr wrap="square" rtlCol="0">
            <a:spAutoFit/>
          </a:bodyPr>
          <a:lstStyle/>
          <a:p>
            <a:r>
              <a:rPr kumimoji="1" lang="ja-JP" altLang="en-US" sz="3200" dirty="0"/>
              <a:t>単調な計算の繰り返しはコンピューターの得意技。</a:t>
            </a:r>
            <a:endParaRPr kumimoji="1" lang="en-US" altLang="ja-JP" sz="3200" dirty="0"/>
          </a:p>
          <a:p>
            <a:r>
              <a:rPr lang="ja-JP" altLang="en-US" sz="3200" dirty="0"/>
              <a:t>プログラムを作って計算させちゃえばいい！</a:t>
            </a:r>
            <a:endParaRPr kumimoji="1" lang="ja-JP" altLang="en-US" sz="3200" dirty="0"/>
          </a:p>
        </p:txBody>
      </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16</a:t>
            </a:fld>
            <a:endParaRPr kumimoji="1" lang="ja-JP" altLang="en-US"/>
          </a:p>
        </p:txBody>
      </p:sp>
    </p:spTree>
    <p:extLst>
      <p:ext uri="{BB962C8B-B14F-4D97-AF65-F5344CB8AC3E}">
        <p14:creationId xmlns:p14="http://schemas.microsoft.com/office/powerpoint/2010/main" val="172329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ふたつの</a:t>
            </a:r>
            <a:r>
              <a:rPr lang="ja-JP" altLang="en-US" dirty="0"/>
              <a:t>武器を手に入れよう</a:t>
            </a:r>
            <a:endParaRPr kumimoji="1" lang="ja-JP" altLang="en-US" dirty="0"/>
          </a:p>
        </p:txBody>
      </p:sp>
      <p:sp>
        <p:nvSpPr>
          <p:cNvPr id="238" name="コンテンツ プレースホルダー 237"/>
          <p:cNvSpPr>
            <a:spLocks noGrp="1"/>
          </p:cNvSpPr>
          <p:nvPr>
            <p:ph idx="1"/>
          </p:nvPr>
        </p:nvSpPr>
        <p:spPr/>
        <p:txBody>
          <a:bodyPr>
            <a:normAutofit/>
          </a:bodyPr>
          <a:lstStyle/>
          <a:p>
            <a:r>
              <a:rPr kumimoji="1" lang="ja-JP" altLang="en-US" sz="4400" dirty="0"/>
              <a:t>数学</a:t>
            </a:r>
            <a:r>
              <a:rPr lang="ja-JP" altLang="en-US" sz="4400" dirty="0"/>
              <a:t>の道具 </a:t>
            </a:r>
            <a:r>
              <a:rPr lang="en-US" altLang="ja-JP" sz="4400" dirty="0"/>
              <a:t>– </a:t>
            </a:r>
            <a:r>
              <a:rPr lang="ja-JP" altLang="en-US" sz="4400" dirty="0"/>
              <a:t>「行列」と「行列の内積」</a:t>
            </a:r>
            <a:endParaRPr lang="en-US" altLang="ja-JP" sz="4400" dirty="0"/>
          </a:p>
          <a:p>
            <a:endParaRPr lang="en-US" altLang="ja-JP" sz="4400" dirty="0"/>
          </a:p>
          <a:p>
            <a:r>
              <a:rPr lang="ja-JP" altLang="en-US" sz="4400" dirty="0"/>
              <a:t>プログラミング </a:t>
            </a:r>
            <a:r>
              <a:rPr lang="en-US" altLang="ja-JP" sz="4400" dirty="0"/>
              <a:t>– Python</a:t>
            </a:r>
            <a:r>
              <a:rPr lang="ja-JP" altLang="en-US" sz="4400" dirty="0"/>
              <a:t>（なぜ</a:t>
            </a:r>
            <a:r>
              <a:rPr lang="en-US" altLang="ja-JP" sz="4400" dirty="0"/>
              <a:t>Python</a:t>
            </a:r>
            <a:r>
              <a:rPr lang="ja-JP" altLang="en-US" sz="4400" dirty="0" err="1"/>
              <a:t>かは</a:t>
            </a:r>
            <a:r>
              <a:rPr lang="ja-JP" altLang="en-US" sz="4400" dirty="0"/>
              <a:t>後ほど補足）</a:t>
            </a:r>
            <a:endParaRPr lang="en-US" altLang="ja-JP" sz="44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17</a:t>
            </a:fld>
            <a:endParaRPr kumimoji="1" lang="ja-JP" altLang="en-US"/>
          </a:p>
        </p:txBody>
      </p:sp>
    </p:spTree>
    <p:extLst>
      <p:ext uri="{BB962C8B-B14F-4D97-AF65-F5344CB8AC3E}">
        <p14:creationId xmlns:p14="http://schemas.microsoft.com/office/powerpoint/2010/main" val="5203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数学の便利な道具 </a:t>
            </a:r>
            <a:r>
              <a:rPr lang="en-US" altLang="ja-JP" dirty="0"/>
              <a:t>– </a:t>
            </a:r>
            <a:r>
              <a:rPr lang="ja-JP" altLang="en-US" dirty="0"/>
              <a:t>行列と行列の内積</a:t>
            </a:r>
            <a:endParaRPr kumimoji="1" lang="ja-JP"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2260" y="2836720"/>
            <a:ext cx="319087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42740" y="2223658"/>
            <a:ext cx="1838965" cy="369332"/>
          </a:xfrm>
          <a:prstGeom prst="rect">
            <a:avLst/>
          </a:prstGeom>
          <a:noFill/>
        </p:spPr>
        <p:txBody>
          <a:bodyPr wrap="none" rtlCol="0">
            <a:spAutoFit/>
          </a:bodyPr>
          <a:lstStyle/>
          <a:p>
            <a:r>
              <a:rPr kumimoji="1" lang="en-US" altLang="ja-JP" dirty="0"/>
              <a:t>3 x 2</a:t>
            </a:r>
            <a:r>
              <a:rPr kumimoji="1" lang="ja-JP" altLang="en-US" dirty="0"/>
              <a:t>の行列の例</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76442" y="2836720"/>
            <a:ext cx="5462973" cy="2723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982677" y="2223658"/>
            <a:ext cx="1800493" cy="369332"/>
          </a:xfrm>
          <a:prstGeom prst="rect">
            <a:avLst/>
          </a:prstGeom>
          <a:noFill/>
        </p:spPr>
        <p:txBody>
          <a:bodyPr wrap="none" rtlCol="0">
            <a:spAutoFit/>
          </a:bodyPr>
          <a:lstStyle/>
          <a:p>
            <a:r>
              <a:rPr kumimoji="1" lang="ja-JP" altLang="en-US" dirty="0"/>
              <a:t>行列の</a:t>
            </a:r>
            <a:r>
              <a:rPr lang="ja-JP" altLang="en-US" dirty="0"/>
              <a:t>内積の</a:t>
            </a:r>
            <a:r>
              <a:rPr kumimoji="1" lang="ja-JP" altLang="en-US" dirty="0"/>
              <a:t>例</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18</a:t>
            </a:fld>
            <a:endParaRPr kumimoji="1" lang="ja-JP" altLang="en-US"/>
          </a:p>
        </p:txBody>
      </p:sp>
      <p:sp>
        <p:nvSpPr>
          <p:cNvPr id="8" name="テキスト ボックス 7"/>
          <p:cNvSpPr txBox="1"/>
          <p:nvPr/>
        </p:nvSpPr>
        <p:spPr>
          <a:xfrm>
            <a:off x="1982176" y="1336964"/>
            <a:ext cx="2954655" cy="369332"/>
          </a:xfrm>
          <a:prstGeom prst="rect">
            <a:avLst/>
          </a:prstGeom>
          <a:noFill/>
        </p:spPr>
        <p:txBody>
          <a:bodyPr wrap="none" rtlCol="0">
            <a:spAutoFit/>
          </a:bodyPr>
          <a:lstStyle/>
          <a:p>
            <a:r>
              <a:rPr kumimoji="1" lang="ja-JP" altLang="en-US" dirty="0"/>
              <a:t>なぜ便利かは後ほどわかる</a:t>
            </a:r>
          </a:p>
        </p:txBody>
      </p:sp>
    </p:spTree>
    <p:extLst>
      <p:ext uri="{BB962C8B-B14F-4D97-AF65-F5344CB8AC3E}">
        <p14:creationId xmlns:p14="http://schemas.microsoft.com/office/powerpoint/2010/main" val="372588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行列計算に慣れ親しむ</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m>
                            <m:mPr>
                              <m:mcs>
                                <m:mc>
                                  <m:mcPr>
                                    <m:count m:val="2"/>
                                    <m:mcJc m:val="center"/>
                                  </m:mcPr>
                                </m:mc>
                              </m:mcs>
                              <m:ctrlPr>
                                <a:rPr kumimoji="1" lang="en-US" altLang="ja-JP" sz="4000" b="0" i="1" smtClean="0">
                                  <a:latin typeface="Cambria Math"/>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f>
                            <m:fPr>
                              <m:type m:val="noBar"/>
                              <m:ctrlPr>
                                <a:rPr kumimoji="1" lang="en-US" altLang="ja-JP" sz="4000" i="1" smtClean="0">
                                  <a:latin typeface="Cambria Math"/>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4" name="正方形/長方形 13"/>
          <p:cNvSpPr/>
          <p:nvPr/>
        </p:nvSpPr>
        <p:spPr>
          <a:xfrm>
            <a:off x="4008781" y="469357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15" name="テキスト ボックス 14"/>
              <p:cNvSpPr txBox="1"/>
              <p:nvPr/>
            </p:nvSpPr>
            <p:spPr>
              <a:xfrm>
                <a:off x="4459610" y="4141277"/>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m>
                            <m:mPr>
                              <m:mcs>
                                <m:mc>
                                  <m:mcPr>
                                    <m:count m:val="2"/>
                                    <m:mcJc m:val="center"/>
                                  </m:mcPr>
                                </m:mc>
                              </m:mcs>
                              <m:ctrlPr>
                                <a:rPr kumimoji="1" lang="en-US" altLang="ja-JP" sz="4000" b="0" i="1" smtClean="0">
                                  <a:latin typeface="Cambria Math"/>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459610" y="4141277"/>
                <a:ext cx="2135200" cy="1627818"/>
              </a:xfrm>
              <a:prstGeom prst="rect">
                <a:avLst/>
              </a:prstGeom>
              <a:blipFill>
                <a:blip r:embed="rId5"/>
                <a:stretch>
                  <a:fillRect/>
                </a:stretch>
              </a:blipFill>
            </p:spPr>
            <p:txBody>
              <a:bodyPr/>
              <a:lstStyle/>
              <a:p>
                <a:r>
                  <a:rPr lang="ja-JP" altLang="en-US">
                    <a:noFill/>
                  </a:rPr>
                  <a:t> </a:t>
                </a:r>
              </a:p>
            </p:txBody>
          </p:sp>
        </mc:Fallback>
      </mc:AlternateContent>
      <p:sp>
        <p:nvSpPr>
          <p:cNvPr id="16" name="テキスト ボックス 15"/>
          <p:cNvSpPr txBox="1"/>
          <p:nvPr/>
        </p:nvSpPr>
        <p:spPr>
          <a:xfrm>
            <a:off x="6594810" y="4553024"/>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f>
                            <m:fPr>
                              <m:type m:val="noBar"/>
                              <m:ctrlPr>
                                <a:rPr kumimoji="1" lang="en-US" altLang="ja-JP" sz="4000" i="1" smtClean="0">
                                  <a:latin typeface="Cambria Math"/>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18" name="正方形/長方形 17"/>
          <p:cNvSpPr/>
          <p:nvPr/>
        </p:nvSpPr>
        <p:spPr>
          <a:xfrm>
            <a:off x="7335299" y="4284093"/>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2415428" y="4607035"/>
                <a:ext cx="181876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r>
                            <a:rPr kumimoji="1" lang="en-US" altLang="ja-JP" sz="4000" b="0" i="1" smtClean="0">
                              <a:latin typeface="Cambria Math" panose="02040503050406030204" pitchFamily="18" charset="0"/>
                            </a:rPr>
                            <m:t>11 22</m:t>
                          </m:r>
                        </m:e>
                      </m:d>
                    </m:oMath>
                  </m:oMathPara>
                </a14:m>
                <a:endParaRPr kumimoji="1" lang="ja-JP" altLang="en-US" sz="4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2415428" y="4607035"/>
                <a:ext cx="1818768" cy="615553"/>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755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80">
                                          <p:stCondLst>
                                            <p:cond delay="0"/>
                                          </p:stCondLst>
                                        </p:cTn>
                                        <p:tgtEl>
                                          <p:spTgt spid="12"/>
                                        </p:tgtEl>
                                      </p:cBhvr>
                                    </p:animEffect>
                                    <p:anim calcmode="lin" valueType="num">
                                      <p:cBhvr>
                                        <p:cTn id="2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0" dur="26">
                                          <p:stCondLst>
                                            <p:cond delay="650"/>
                                          </p:stCondLst>
                                        </p:cTn>
                                        <p:tgtEl>
                                          <p:spTgt spid="12"/>
                                        </p:tgtEl>
                                      </p:cBhvr>
                                      <p:to x="100000" y="60000"/>
                                    </p:animScale>
                                    <p:animScale>
                                      <p:cBhvr>
                                        <p:cTn id="31" dur="166" decel="50000">
                                          <p:stCondLst>
                                            <p:cond delay="676"/>
                                          </p:stCondLst>
                                        </p:cTn>
                                        <p:tgtEl>
                                          <p:spTgt spid="12"/>
                                        </p:tgtEl>
                                      </p:cBhvr>
                                      <p:to x="100000" y="100000"/>
                                    </p:animScale>
                                    <p:animScale>
                                      <p:cBhvr>
                                        <p:cTn id="32" dur="26">
                                          <p:stCondLst>
                                            <p:cond delay="1312"/>
                                          </p:stCondLst>
                                        </p:cTn>
                                        <p:tgtEl>
                                          <p:spTgt spid="12"/>
                                        </p:tgtEl>
                                      </p:cBhvr>
                                      <p:to x="100000" y="80000"/>
                                    </p:animScale>
                                    <p:animScale>
                                      <p:cBhvr>
                                        <p:cTn id="33" dur="166" decel="50000">
                                          <p:stCondLst>
                                            <p:cond delay="1338"/>
                                          </p:stCondLst>
                                        </p:cTn>
                                        <p:tgtEl>
                                          <p:spTgt spid="12"/>
                                        </p:tgtEl>
                                      </p:cBhvr>
                                      <p:to x="100000" y="100000"/>
                                    </p:animScale>
                                    <p:animScale>
                                      <p:cBhvr>
                                        <p:cTn id="34" dur="26">
                                          <p:stCondLst>
                                            <p:cond delay="1642"/>
                                          </p:stCondLst>
                                        </p:cTn>
                                        <p:tgtEl>
                                          <p:spTgt spid="12"/>
                                        </p:tgtEl>
                                      </p:cBhvr>
                                      <p:to x="100000" y="90000"/>
                                    </p:animScale>
                                    <p:animScale>
                                      <p:cBhvr>
                                        <p:cTn id="35" dur="166" decel="50000">
                                          <p:stCondLst>
                                            <p:cond delay="1668"/>
                                          </p:stCondLst>
                                        </p:cTn>
                                        <p:tgtEl>
                                          <p:spTgt spid="12"/>
                                        </p:tgtEl>
                                      </p:cBhvr>
                                      <p:to x="100000" y="100000"/>
                                    </p:animScale>
                                    <p:animScale>
                                      <p:cBhvr>
                                        <p:cTn id="36" dur="26">
                                          <p:stCondLst>
                                            <p:cond delay="1808"/>
                                          </p:stCondLst>
                                        </p:cTn>
                                        <p:tgtEl>
                                          <p:spTgt spid="12"/>
                                        </p:tgtEl>
                                      </p:cBhvr>
                                      <p:to x="100000" y="95000"/>
                                    </p:animScale>
                                    <p:animScale>
                                      <p:cBhvr>
                                        <p:cTn id="37" dur="166" decel="50000">
                                          <p:stCondLst>
                                            <p:cond delay="1834"/>
                                          </p:stCondLst>
                                        </p:cTn>
                                        <p:tgtEl>
                                          <p:spTgt spid="12"/>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4" grpId="0"/>
      <p:bldP spid="15" grpId="0"/>
      <p:bldP spid="16" grpId="0"/>
      <p:bldP spid="17" grpId="0" animBg="1"/>
      <p:bldP spid="12" grpId="0" animBg="1"/>
      <p:bldP spid="18" grpId="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1712889" y="3425846"/>
            <a:ext cx="2272720" cy="15151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215292" y="3508587"/>
            <a:ext cx="7422225" cy="1349665"/>
          </a:xfrm>
          <a:prstGeom prst="rect">
            <a:avLst/>
          </a:prstGeom>
        </p:spPr>
        <p:txBody>
          <a:bodyPr vert="horz" wrap="none" lIns="91440" tIns="45720" rIns="91440" bIns="45720" rtlCol="0">
            <a:spAutoFit/>
          </a:bodyPr>
          <a:lstStyle>
            <a:defPPr>
              <a:defRPr lang="ja-JP"/>
            </a:defPPr>
            <a:lvl1pPr indent="0">
              <a:lnSpc>
                <a:spcPct val="90000"/>
              </a:lnSpc>
              <a:spcBef>
                <a:spcPts val="1000"/>
              </a:spcBef>
              <a:buFont typeface="Arial" panose="020B0604020202020204" pitchFamily="34" charset="0"/>
              <a:buNone/>
              <a:defRPr sz="2400" b="0"/>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t>1998</a:t>
            </a:r>
            <a:r>
              <a:rPr lang="ja-JP" altLang="en-US" dirty="0"/>
              <a:t>年～日本アイ・ビー・エム</a:t>
            </a:r>
          </a:p>
          <a:p>
            <a:r>
              <a:rPr lang="en-US" altLang="ja-JP" dirty="0"/>
              <a:t>2012</a:t>
            </a:r>
            <a:r>
              <a:rPr lang="ja-JP" altLang="en-US" dirty="0"/>
              <a:t>年～ネットアップ 名古屋支店長</a:t>
            </a:r>
            <a:endParaRPr lang="en-US" altLang="ja-JP" dirty="0"/>
          </a:p>
          <a:p>
            <a:r>
              <a:rPr lang="en-US" altLang="ja-JP" dirty="0"/>
              <a:t>2016</a:t>
            </a:r>
            <a:r>
              <a:rPr lang="ja-JP" altLang="en-US" dirty="0"/>
              <a:t>年～　</a:t>
            </a:r>
            <a:r>
              <a:rPr lang="en-US" altLang="ja-JP" dirty="0"/>
              <a:t>〃</a:t>
            </a:r>
            <a:r>
              <a:rPr lang="ja-JP" altLang="en-US" dirty="0"/>
              <a:t>　トヨタ担当 グローバル・マネージャ</a:t>
            </a:r>
            <a:endParaRPr lang="en-US" altLang="ja-JP" dirty="0"/>
          </a:p>
        </p:txBody>
      </p:sp>
      <p:sp>
        <p:nvSpPr>
          <p:cNvPr id="4" name="テキスト ボックス 3"/>
          <p:cNvSpPr txBox="1"/>
          <p:nvPr/>
        </p:nvSpPr>
        <p:spPr>
          <a:xfrm>
            <a:off x="4215292" y="5208372"/>
            <a:ext cx="4427815" cy="1349665"/>
          </a:xfrm>
          <a:prstGeom prst="rect">
            <a:avLst/>
          </a:prstGeom>
        </p:spPr>
        <p:txBody>
          <a:bodyPr vert="horz" wrap="none" lIns="91440" tIns="45720" rIns="91440" bIns="45720" rtlCol="0">
            <a:spAutoFit/>
          </a:bodyPr>
          <a:lstStyle>
            <a:defPPr>
              <a:defRPr lang="ja-JP"/>
            </a:defPPr>
            <a:lvl1pPr indent="0">
              <a:lnSpc>
                <a:spcPct val="90000"/>
              </a:lnSpc>
              <a:spcBef>
                <a:spcPts val="1000"/>
              </a:spcBef>
              <a:buFont typeface="Arial" panose="020B0604020202020204" pitchFamily="34" charset="0"/>
              <a:buNone/>
              <a:defRPr sz="2400" b="0"/>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t>2010</a:t>
            </a:r>
            <a:r>
              <a:rPr lang="ja-JP" altLang="en-US" dirty="0"/>
              <a:t>年</a:t>
            </a:r>
            <a:r>
              <a:rPr lang="en-US" altLang="ja-JP" dirty="0"/>
              <a:t>7</a:t>
            </a:r>
            <a:r>
              <a:rPr lang="ja-JP" altLang="en-US" dirty="0"/>
              <a:t>月から半年間は単科、</a:t>
            </a:r>
            <a:endParaRPr lang="en-US" altLang="ja-JP" dirty="0"/>
          </a:p>
          <a:p>
            <a:r>
              <a:rPr lang="en-US" altLang="ja-JP" dirty="0"/>
              <a:t>2011</a:t>
            </a:r>
            <a:r>
              <a:rPr lang="ja-JP" altLang="en-US" dirty="0"/>
              <a:t>年</a:t>
            </a:r>
            <a:r>
              <a:rPr lang="en-US" altLang="ja-JP" dirty="0"/>
              <a:t>4</a:t>
            </a:r>
            <a:r>
              <a:rPr lang="ja-JP" altLang="en-US" dirty="0"/>
              <a:t>月から大学院へ</a:t>
            </a:r>
            <a:endParaRPr lang="en-US" altLang="ja-JP" dirty="0"/>
          </a:p>
          <a:p>
            <a:r>
              <a:rPr lang="en-US" altLang="ja-JP" dirty="0"/>
              <a:t>2014</a:t>
            </a:r>
            <a:r>
              <a:rPr lang="ja-JP" altLang="en-US" dirty="0"/>
              <a:t>年</a:t>
            </a:r>
            <a:r>
              <a:rPr lang="en-US" altLang="ja-JP" dirty="0"/>
              <a:t>4</a:t>
            </a:r>
            <a:r>
              <a:rPr lang="ja-JP" altLang="en-US" dirty="0"/>
              <a:t>月、卒業</a:t>
            </a:r>
          </a:p>
        </p:txBody>
      </p:sp>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04344" y="5214412"/>
            <a:ext cx="1289809" cy="12962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 xmlns:a16="http://schemas.microsoft.com/office/drawing/2014/main" id="{CA6A344E-AB07-4336-B9FE-6D1599670E1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12890" y="1484825"/>
            <a:ext cx="2272720" cy="170453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a:extLst>
              <a:ext uri="{FF2B5EF4-FFF2-40B4-BE49-F238E27FC236}">
                <a16:creationId xmlns="" xmlns:a16="http://schemas.microsoft.com/office/drawing/2014/main" id="{455ACD18-8B4F-4A0D-B478-6A9B946E69CB}"/>
              </a:ext>
            </a:extLst>
          </p:cNvPr>
          <p:cNvSpPr txBox="1"/>
          <p:nvPr/>
        </p:nvSpPr>
        <p:spPr>
          <a:xfrm>
            <a:off x="4215292" y="1690688"/>
            <a:ext cx="7475123" cy="1346010"/>
          </a:xfrm>
          <a:prstGeom prst="rect">
            <a:avLst/>
          </a:prstGeom>
        </p:spPr>
        <p:txBody>
          <a:bodyPr vert="horz" wrap="none" lIns="91440" tIns="45720" rIns="91440" bIns="45720" rtlCol="0">
            <a:spAutoFit/>
          </a:bodyPr>
          <a:lstStyle>
            <a:lvl1pPr indent="0">
              <a:lnSpc>
                <a:spcPct val="90000"/>
              </a:lnSpc>
              <a:spcBef>
                <a:spcPts val="1000"/>
              </a:spcBef>
              <a:buFont typeface="Arial" panose="020B0604020202020204" pitchFamily="34" charset="0"/>
              <a:buNone/>
              <a:defRPr sz="3900" b="1"/>
            </a:lvl1pPr>
            <a:lvl2pPr lvl="1" indent="0">
              <a:lnSpc>
                <a:spcPct val="90000"/>
              </a:lnSpc>
              <a:spcBef>
                <a:spcPts val="500"/>
              </a:spcBef>
              <a:buFont typeface="Arial" panose="020B0604020202020204" pitchFamily="34" charset="0"/>
              <a:buNone/>
              <a:defRPr sz="2400" b="0"/>
            </a:lvl2pPr>
            <a:lvl3pPr marL="1143000" indent="-228600">
              <a:lnSpc>
                <a:spcPct val="90000"/>
              </a:lnSpc>
              <a:spcBef>
                <a:spcPts val="500"/>
              </a:spcBef>
              <a:buFont typeface="Arial" panose="020B0604020202020204" pitchFamily="34" charset="0"/>
              <a:buChar char="•"/>
              <a:defRPr sz="2000" b="0"/>
            </a:lvl3pPr>
            <a:lvl4pPr marL="1600200" indent="-228600">
              <a:lnSpc>
                <a:spcPct val="90000"/>
              </a:lnSpc>
              <a:spcBef>
                <a:spcPts val="500"/>
              </a:spcBef>
              <a:buFont typeface="Arial" panose="020B0604020202020204" pitchFamily="34" charset="0"/>
              <a:buChar char="•"/>
              <a:defRPr b="0"/>
            </a:lvl4pPr>
            <a:lvl5pPr marL="2057400" indent="-228600">
              <a:lnSpc>
                <a:spcPct val="90000"/>
              </a:lnSpc>
              <a:spcBef>
                <a:spcPts val="500"/>
              </a:spcBef>
              <a:buFont typeface="Arial" panose="020B0604020202020204" pitchFamily="34" charset="0"/>
              <a:buChar char="•"/>
              <a:defRPr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2400" b="0" dirty="0"/>
              <a:t>越智 由浩（おち よしひろ）</a:t>
            </a:r>
            <a:endParaRPr lang="en-US" altLang="ja-JP" sz="2400" b="0" dirty="0"/>
          </a:p>
          <a:p>
            <a:r>
              <a:rPr lang="ja-JP" altLang="en-US" sz="2400" b="0" dirty="0"/>
              <a:t>愛媛生まれの</a:t>
            </a:r>
            <a:r>
              <a:rPr lang="en-US" altLang="ja-JP" sz="2400" b="0" dirty="0"/>
              <a:t>43</a:t>
            </a:r>
            <a:r>
              <a:rPr lang="ja-JP" altLang="en-US" sz="2400" b="0" dirty="0"/>
              <a:t>歳。祖父母・両親・姉 ほぼ皆 美容師</a:t>
            </a:r>
            <a:endParaRPr lang="en-US" altLang="ja-JP" sz="2400" b="0" dirty="0"/>
          </a:p>
          <a:p>
            <a:r>
              <a:rPr lang="ja-JP" altLang="en-US" sz="2400" b="0" dirty="0"/>
              <a:t>鎌倉</a:t>
            </a:r>
            <a:r>
              <a:rPr lang="en-US" altLang="ja-JP" sz="2400" b="0" dirty="0"/>
              <a:t>/</a:t>
            </a:r>
            <a:r>
              <a:rPr lang="ja-JP" altLang="en-US" sz="2400" b="0" dirty="0"/>
              <a:t>東京育ち、名古屋在住、</a:t>
            </a:r>
            <a:r>
              <a:rPr lang="en-US" altLang="ja-JP" sz="2400" b="0" dirty="0"/>
              <a:t>5</a:t>
            </a:r>
            <a:r>
              <a:rPr lang="ja-JP" altLang="en-US" sz="2400" b="0" dirty="0"/>
              <a:t>人家族</a:t>
            </a:r>
            <a:endParaRPr lang="en-US" altLang="ja-JP" sz="2400" b="0" dirty="0"/>
          </a:p>
        </p:txBody>
      </p:sp>
      <p:sp>
        <p:nvSpPr>
          <p:cNvPr id="2" name="タイトル 1">
            <a:extLst>
              <a:ext uri="{FF2B5EF4-FFF2-40B4-BE49-F238E27FC236}">
                <a16:creationId xmlns="" xmlns:a16="http://schemas.microsoft.com/office/drawing/2014/main" id="{0BEF1BF8-31E0-4225-B464-3CF9D9A4E4CA}"/>
              </a:ext>
            </a:extLst>
          </p:cNvPr>
          <p:cNvSpPr>
            <a:spLocks noGrp="1"/>
          </p:cNvSpPr>
          <p:nvPr>
            <p:ph type="title"/>
          </p:nvPr>
        </p:nvSpPr>
        <p:spPr/>
        <p:txBody>
          <a:bodyPr/>
          <a:lstStyle/>
          <a:p>
            <a:r>
              <a:rPr lang="ja-JP" altLang="en-US" dirty="0"/>
              <a:t>自己紹介</a:t>
            </a:r>
            <a:endParaRPr kumimoji="1" lang="ja-JP" altLang="en-US" dirty="0"/>
          </a:p>
        </p:txBody>
      </p:sp>
    </p:spTree>
    <p:extLst>
      <p:ext uri="{BB962C8B-B14F-4D97-AF65-F5344CB8AC3E}">
        <p14:creationId xmlns:p14="http://schemas.microsoft.com/office/powerpoint/2010/main" val="370868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休憩"/>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16767" y="0"/>
            <a:ext cx="91515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20</a:t>
            </a:fld>
            <a:endParaRPr kumimoji="1" lang="ja-JP" altLang="en-US"/>
          </a:p>
        </p:txBody>
      </p:sp>
      <p:sp>
        <p:nvSpPr>
          <p:cNvPr id="3" name="テキスト ボックス 2">
            <a:extLst>
              <a:ext uri="{FF2B5EF4-FFF2-40B4-BE49-F238E27FC236}">
                <a16:creationId xmlns="" xmlns:a16="http://schemas.microsoft.com/office/drawing/2014/main" id="{0BE2B43B-C190-4425-940E-8F18C9D0C5C4}"/>
              </a:ext>
            </a:extLst>
          </p:cNvPr>
          <p:cNvSpPr txBox="1"/>
          <p:nvPr/>
        </p:nvSpPr>
        <p:spPr>
          <a:xfrm rot="1293039">
            <a:off x="1525700" y="5117772"/>
            <a:ext cx="5724644" cy="923330"/>
          </a:xfrm>
          <a:prstGeom prst="rect">
            <a:avLst/>
          </a:prstGeom>
          <a:noFill/>
        </p:spPr>
        <p:txBody>
          <a:bodyPr wrap="none" rtlCol="0">
            <a:spAutoFit/>
          </a:bodyPr>
          <a:lstStyle/>
          <a:p>
            <a:r>
              <a:rPr kumimoji="1" lang="ja-JP" altLang="en-US" sz="5400" dirty="0"/>
              <a:t>ちょっとその前に</a:t>
            </a:r>
          </a:p>
        </p:txBody>
      </p:sp>
    </p:spTree>
    <p:extLst>
      <p:ext uri="{BB962C8B-B14F-4D97-AF65-F5344CB8AC3E}">
        <p14:creationId xmlns:p14="http://schemas.microsoft.com/office/powerpoint/2010/main" val="37020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Cloud9</a:t>
            </a:r>
            <a:r>
              <a:rPr lang="ja-JP" altLang="en-US" dirty="0"/>
              <a:t>による</a:t>
            </a:r>
            <a:r>
              <a:rPr lang="en-US" altLang="ja-JP" dirty="0"/>
              <a:t>Python</a:t>
            </a:r>
            <a:r>
              <a:rPr lang="ja-JP" altLang="en-US" dirty="0"/>
              <a:t>開発環境（１）</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21</a:t>
            </a:fld>
            <a:endParaRPr kumimoji="1" lang="ja-JP" altLang="en-US"/>
          </a:p>
        </p:txBody>
      </p:sp>
      <p:pic>
        <p:nvPicPr>
          <p:cNvPr id="102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9381" y="1990412"/>
            <a:ext cx="6003926" cy="3947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円/楕円 4"/>
          <p:cNvSpPr/>
          <p:nvPr/>
        </p:nvSpPr>
        <p:spPr>
          <a:xfrm>
            <a:off x="4810991" y="2431473"/>
            <a:ext cx="945573" cy="4156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吹き出し: 四角形 9"/>
          <p:cNvSpPr/>
          <p:nvPr/>
        </p:nvSpPr>
        <p:spPr>
          <a:xfrm>
            <a:off x="6005155" y="1350818"/>
            <a:ext cx="3086890" cy="1077191"/>
          </a:xfrm>
          <a:prstGeom prst="wedgeRectCallout">
            <a:avLst>
              <a:gd name="adj1" fmla="val -68156"/>
              <a:gd name="adj2" fmla="val 612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①</a:t>
            </a:r>
            <a:r>
              <a:rPr lang="en-US" altLang="ja-JP" sz="2000" dirty="0"/>
              <a:t>Cloud9</a:t>
            </a:r>
            <a:r>
              <a:rPr lang="ja-JP" altLang="en-US" sz="2000" dirty="0"/>
              <a:t>ログイン後、</a:t>
            </a:r>
            <a:endParaRPr lang="en-US" altLang="ja-JP" sz="2000" dirty="0"/>
          </a:p>
          <a:p>
            <a:pPr algn="ctr"/>
            <a:r>
              <a:rPr lang="ja-JP" altLang="en-US" sz="2000" dirty="0"/>
              <a:t>トップページから</a:t>
            </a:r>
            <a:r>
              <a:rPr lang="en-US" altLang="ja-JP" sz="2000" dirty="0"/>
              <a:t>DASHBOARD</a:t>
            </a:r>
            <a:r>
              <a:rPr lang="ja-JP" altLang="en-US" sz="2000" dirty="0"/>
              <a:t>をクリック</a:t>
            </a:r>
            <a:endParaRPr lang="en-US" altLang="ja-JP" sz="2000" dirty="0"/>
          </a:p>
        </p:txBody>
      </p:sp>
      <p:pic>
        <p:nvPicPr>
          <p:cNvPr id="102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2300" y="3451975"/>
            <a:ext cx="4892098" cy="3216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吹き出し: 四角形 9"/>
          <p:cNvSpPr/>
          <p:nvPr/>
        </p:nvSpPr>
        <p:spPr>
          <a:xfrm>
            <a:off x="8620201" y="2653145"/>
            <a:ext cx="3086890" cy="1077191"/>
          </a:xfrm>
          <a:prstGeom prst="wedgeRectCallout">
            <a:avLst>
              <a:gd name="adj1" fmla="val -29782"/>
              <a:gd name="adj2" fmla="val 183741"/>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②「＋」をクリックする</a:t>
            </a:r>
            <a:endParaRPr lang="en-US" altLang="ja-JP" sz="2000" dirty="0"/>
          </a:p>
        </p:txBody>
      </p:sp>
    </p:spTree>
    <p:extLst>
      <p:ext uri="{BB962C8B-B14F-4D97-AF65-F5344CB8AC3E}">
        <p14:creationId xmlns:p14="http://schemas.microsoft.com/office/powerpoint/2010/main" val="288914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07909" y="4117253"/>
            <a:ext cx="3080182" cy="2612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開発環境（２）</a:t>
            </a:r>
          </a:p>
        </p:txBody>
      </p:sp>
      <p:pic>
        <p:nvPicPr>
          <p:cNvPr id="7" name="図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5200" y="1330469"/>
            <a:ext cx="4927964" cy="5399203"/>
          </a:xfrm>
          <a:prstGeom prst="rect">
            <a:avLst/>
          </a:prstGeom>
        </p:spPr>
      </p:pic>
      <p:sp>
        <p:nvSpPr>
          <p:cNvPr id="10" name="吹き出し: 四角形 9"/>
          <p:cNvSpPr/>
          <p:nvPr/>
        </p:nvSpPr>
        <p:spPr>
          <a:xfrm>
            <a:off x="5766164" y="1554577"/>
            <a:ext cx="3585654" cy="676005"/>
          </a:xfrm>
          <a:prstGeom prst="wedgeRectCallout">
            <a:avLst>
              <a:gd name="adj1" fmla="val -171815"/>
              <a:gd name="adj2" fmla="val 1563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③「</a:t>
            </a:r>
            <a:r>
              <a:rPr lang="en-US" altLang="ja-JP" sz="2000" dirty="0"/>
              <a:t>Workspace name</a:t>
            </a:r>
            <a:r>
              <a:rPr lang="ja-JP" altLang="en-US" sz="2000" dirty="0"/>
              <a:t>」は</a:t>
            </a:r>
            <a:endParaRPr lang="en-US" altLang="ja-JP" sz="2000" dirty="0"/>
          </a:p>
          <a:p>
            <a:pPr algn="ctr"/>
            <a:r>
              <a:rPr lang="ja-JP" altLang="en-US" sz="2000" dirty="0"/>
              <a:t>適当な名前を入力</a:t>
            </a:r>
            <a:endParaRPr lang="en-US" altLang="ja-JP" sz="2000" dirty="0"/>
          </a:p>
        </p:txBody>
      </p:sp>
      <p:sp>
        <p:nvSpPr>
          <p:cNvPr id="11" name="吹き出し: 四角形 10"/>
          <p:cNvSpPr/>
          <p:nvPr/>
        </p:nvSpPr>
        <p:spPr>
          <a:xfrm>
            <a:off x="5766164" y="2436795"/>
            <a:ext cx="6130636" cy="1104895"/>
          </a:xfrm>
          <a:prstGeom prst="wedgeRectCallout">
            <a:avLst>
              <a:gd name="adj1" fmla="val -107726"/>
              <a:gd name="adj2" fmla="val 11847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④「</a:t>
            </a:r>
            <a:r>
              <a:rPr lang="en-US" altLang="ja-JP" sz="2000" dirty="0"/>
              <a:t>Clone from </a:t>
            </a:r>
            <a:r>
              <a:rPr lang="en-US" altLang="ja-JP" sz="2000" dirty="0" err="1"/>
              <a:t>Git</a:t>
            </a:r>
            <a:r>
              <a:rPr lang="en-US" altLang="ja-JP" sz="2000" dirty="0"/>
              <a:t> or Mercurial URL (optional)</a:t>
            </a:r>
            <a:r>
              <a:rPr lang="ja-JP" altLang="en-US" sz="2000" dirty="0"/>
              <a:t>」</a:t>
            </a:r>
            <a:endParaRPr lang="en-US" altLang="ja-JP" sz="2000" dirty="0"/>
          </a:p>
          <a:p>
            <a:pPr algn="ctr"/>
            <a:r>
              <a:rPr lang="ja-JP" altLang="en-US" sz="2000" dirty="0"/>
              <a:t>空白のままで</a:t>
            </a:r>
            <a:r>
              <a:rPr lang="en-US" altLang="ja-JP" sz="2000" dirty="0"/>
              <a:t>OK</a:t>
            </a:r>
            <a:r>
              <a:rPr lang="ja-JP" altLang="en-US" sz="2000" dirty="0"/>
              <a:t>です！</a:t>
            </a:r>
            <a:endParaRPr lang="en-US" altLang="ja-JP" sz="2000" dirty="0"/>
          </a:p>
        </p:txBody>
      </p:sp>
      <p:sp>
        <p:nvSpPr>
          <p:cNvPr id="14" name="吹き出し: 四角形 13"/>
          <p:cNvSpPr/>
          <p:nvPr/>
        </p:nvSpPr>
        <p:spPr>
          <a:xfrm>
            <a:off x="4945282" y="4094043"/>
            <a:ext cx="3886200" cy="676005"/>
          </a:xfrm>
          <a:prstGeom prst="wedgeRectCallout">
            <a:avLst>
              <a:gd name="adj1" fmla="val -90703"/>
              <a:gd name="adj2" fmla="val 120275"/>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⑤「</a:t>
            </a:r>
            <a:r>
              <a:rPr lang="en-US" altLang="ja-JP" sz="2000" dirty="0"/>
              <a:t>Choose a template</a:t>
            </a:r>
            <a:r>
              <a:rPr lang="ja-JP" altLang="en-US" sz="2000" dirty="0"/>
              <a:t>」は</a:t>
            </a:r>
            <a:r>
              <a:rPr lang="en-US" altLang="ja-JP" sz="2000" dirty="0"/>
              <a:t>Python</a:t>
            </a:r>
            <a:r>
              <a:rPr lang="ja-JP" altLang="en-US" sz="2000" dirty="0"/>
              <a:t>をクリックして選択</a:t>
            </a:r>
            <a:endParaRPr lang="en-US" altLang="ja-JP" sz="2000" dirty="0"/>
          </a:p>
        </p:txBody>
      </p:sp>
      <p:sp>
        <p:nvSpPr>
          <p:cNvPr id="15" name="吹き出し: 四角形 14"/>
          <p:cNvSpPr/>
          <p:nvPr/>
        </p:nvSpPr>
        <p:spPr>
          <a:xfrm>
            <a:off x="4945282" y="5067148"/>
            <a:ext cx="3886200" cy="676005"/>
          </a:xfrm>
          <a:prstGeom prst="wedgeRectCallout">
            <a:avLst>
              <a:gd name="adj1" fmla="val -143802"/>
              <a:gd name="adj2" fmla="val 151869"/>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a:t>⑥</a:t>
            </a:r>
            <a:r>
              <a:rPr lang="en-US" altLang="ja-JP" sz="2000" dirty="0"/>
              <a:t>Create workspace</a:t>
            </a:r>
            <a:r>
              <a:rPr lang="ja-JP" altLang="en-US" sz="2000" dirty="0"/>
              <a:t>をクリック</a:t>
            </a:r>
            <a:endParaRPr lang="en-US" altLang="ja-JP" sz="2000" dirty="0"/>
          </a:p>
        </p:txBody>
      </p:sp>
      <p:sp>
        <p:nvSpPr>
          <p:cNvPr id="16" name="テキスト ボックス 15"/>
          <p:cNvSpPr txBox="1"/>
          <p:nvPr/>
        </p:nvSpPr>
        <p:spPr>
          <a:xfrm>
            <a:off x="6128635" y="6086675"/>
            <a:ext cx="3411511" cy="369332"/>
          </a:xfrm>
          <a:prstGeom prst="rect">
            <a:avLst/>
          </a:prstGeom>
          <a:noFill/>
        </p:spPr>
        <p:txBody>
          <a:bodyPr wrap="none" rtlCol="0">
            <a:spAutoFit/>
          </a:bodyPr>
          <a:lstStyle/>
          <a:p>
            <a:r>
              <a:rPr kumimoji="1" lang="ja-JP" altLang="en-US" dirty="0"/>
              <a:t>こんな画面にな</a:t>
            </a:r>
            <a:r>
              <a:rPr lang="ja-JP" altLang="en-US" dirty="0"/>
              <a:t>ったら完了！</a:t>
            </a:r>
            <a:r>
              <a:rPr lang="en-US" altLang="ja-JP" dirty="0">
                <a:sym typeface="Wingdings" panose="05000000000000000000" pitchFamily="2" charset="2"/>
              </a:rPr>
              <a:t></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22</a:t>
            </a:fld>
            <a:endParaRPr kumimoji="1" lang="ja-JP" altLang="en-US"/>
          </a:p>
        </p:txBody>
      </p:sp>
      <p:sp>
        <p:nvSpPr>
          <p:cNvPr id="4" name="正方形/長方形 3"/>
          <p:cNvSpPr/>
          <p:nvPr/>
        </p:nvSpPr>
        <p:spPr>
          <a:xfrm>
            <a:off x="642310" y="4290989"/>
            <a:ext cx="1494264" cy="124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554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開発環境（３）</a:t>
            </a:r>
          </a:p>
        </p:txBody>
      </p:sp>
      <p:sp>
        <p:nvSpPr>
          <p:cNvPr id="3" name="コンテンツ プレースホルダー 2"/>
          <p:cNvSpPr>
            <a:spLocks noGrp="1"/>
          </p:cNvSpPr>
          <p:nvPr>
            <p:ph idx="1"/>
          </p:nvPr>
        </p:nvSpPr>
        <p:spPr>
          <a:xfrm>
            <a:off x="838200" y="1825625"/>
            <a:ext cx="10515600" cy="4351338"/>
          </a:xfrm>
        </p:spPr>
        <p:txBody>
          <a:bodyPr/>
          <a:lstStyle/>
          <a:p>
            <a:pPr marL="0" indent="0">
              <a:buNone/>
            </a:pPr>
            <a:r>
              <a:rPr kumimoji="1" lang="ja-JP" altLang="en-US" dirty="0"/>
              <a:t>⑦</a:t>
            </a:r>
            <a:r>
              <a:rPr kumimoji="1" lang="en-US" altLang="ja-JP" dirty="0"/>
              <a:t>Python</a:t>
            </a:r>
            <a:r>
              <a:rPr kumimoji="1" lang="ja-JP" altLang="en-US" dirty="0"/>
              <a:t>のバージョンを</a:t>
            </a:r>
            <a:r>
              <a:rPr kumimoji="1" lang="en-US" altLang="ja-JP" dirty="0"/>
              <a:t>3</a:t>
            </a:r>
            <a:r>
              <a:rPr kumimoji="1" lang="ja-JP" altLang="en-US" dirty="0"/>
              <a:t>に変更</a:t>
            </a:r>
            <a:endParaRPr kumimoji="1" lang="en-US" altLang="ja-JP" dirty="0"/>
          </a:p>
          <a:p>
            <a:r>
              <a:rPr lang="en-US" altLang="ja-JP" dirty="0"/>
              <a:t>Run -&gt; Run Configurations -&gt; Manage</a:t>
            </a:r>
          </a:p>
          <a:p>
            <a:r>
              <a:rPr lang="en-US" altLang="ja-JP" dirty="0"/>
              <a:t>Preference</a:t>
            </a:r>
          </a:p>
          <a:p>
            <a:pPr lvl="1"/>
            <a:r>
              <a:rPr lang="en-US" altLang="ja-JP" dirty="0"/>
              <a:t>Python</a:t>
            </a:r>
            <a:r>
              <a:rPr lang="ja-JP" altLang="en-US" dirty="0"/>
              <a:t> </a:t>
            </a:r>
            <a:r>
              <a:rPr lang="en-US" altLang="ja-JP" dirty="0"/>
              <a:t>Support : Python Version:</a:t>
            </a:r>
          </a:p>
          <a:p>
            <a:pPr lvl="1"/>
            <a:r>
              <a:rPr lang="en-US" altLang="ja-JP" dirty="0"/>
              <a:t>Python 3</a:t>
            </a:r>
            <a:r>
              <a:rPr lang="ja-JP" altLang="en-US" dirty="0"/>
              <a:t>へ変更</a:t>
            </a:r>
            <a:endParaRPr lang="en-US" altLang="ja-JP" dirty="0"/>
          </a:p>
          <a:p>
            <a:r>
              <a:rPr lang="en-US" altLang="ja-JP" dirty="0"/>
              <a:t>Preference</a:t>
            </a:r>
            <a:r>
              <a:rPr lang="ja-JP" altLang="en-US" dirty="0"/>
              <a:t>タブを閉じる</a:t>
            </a:r>
            <a:endParaRPr lang="en-US" altLang="ja-JP" dirty="0"/>
          </a:p>
        </p:txBody>
      </p:sp>
      <p:pic>
        <p:nvPicPr>
          <p:cNvPr id="8" name="図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4265" y="1486189"/>
            <a:ext cx="4487255" cy="2514556"/>
          </a:xfrm>
          <a:prstGeom prst="rect">
            <a:avLst/>
          </a:prstGeom>
        </p:spPr>
      </p:pic>
      <p:pic>
        <p:nvPicPr>
          <p:cNvPr id="9" name="図 8"/>
          <p:cNvPicPr>
            <a:picLocks noChangeAspect="1"/>
          </p:cNvPicPr>
          <p:nvPr/>
        </p:nvPicPr>
        <p:blipFill>
          <a:blip r:embed="rId3"/>
          <a:stretch>
            <a:fillRect/>
          </a:stretch>
        </p:blipFill>
        <p:spPr>
          <a:xfrm>
            <a:off x="6263425" y="4135682"/>
            <a:ext cx="5838095" cy="2666667"/>
          </a:xfrm>
          <a:prstGeom prst="rect">
            <a:avLst/>
          </a:prstGeom>
        </p:spPr>
      </p:pic>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23</a:t>
            </a:fld>
            <a:endParaRPr kumimoji="1" lang="ja-JP" altLang="en-US"/>
          </a:p>
        </p:txBody>
      </p:sp>
    </p:spTree>
    <p:extLst>
      <p:ext uri="{BB962C8B-B14F-4D97-AF65-F5344CB8AC3E}">
        <p14:creationId xmlns:p14="http://schemas.microsoft.com/office/powerpoint/2010/main" val="193852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開発環境（４）</a:t>
            </a:r>
          </a:p>
        </p:txBody>
      </p:sp>
      <p:sp>
        <p:nvSpPr>
          <p:cNvPr id="3" name="コンテンツ プレースホルダー 2"/>
          <p:cNvSpPr>
            <a:spLocks noGrp="1"/>
          </p:cNvSpPr>
          <p:nvPr>
            <p:ph idx="1"/>
          </p:nvPr>
        </p:nvSpPr>
        <p:spPr>
          <a:xfrm>
            <a:off x="838200" y="1825625"/>
            <a:ext cx="10515600" cy="4351338"/>
          </a:xfrm>
        </p:spPr>
        <p:txBody>
          <a:bodyPr>
            <a:normAutofit/>
          </a:bodyPr>
          <a:lstStyle/>
          <a:p>
            <a:pPr marL="0" indent="0">
              <a:buNone/>
            </a:pPr>
            <a:r>
              <a:rPr lang="ja-JP" altLang="en-US" sz="2000" dirty="0"/>
              <a:t>⑧</a:t>
            </a:r>
            <a:r>
              <a:rPr lang="en-US" altLang="ja-JP" sz="2000" dirty="0" err="1"/>
              <a:t>Github</a:t>
            </a:r>
            <a:r>
              <a:rPr lang="ja-JP" altLang="en-US" sz="2000" dirty="0"/>
              <a:t>から必要なファイルをダウンロード</a:t>
            </a:r>
            <a:endParaRPr kumimoji="1" lang="en-US" altLang="ja-JP" sz="2000" dirty="0"/>
          </a:p>
          <a:p>
            <a:r>
              <a:rPr lang="ja-JP" altLang="en-US" sz="2000" dirty="0"/>
              <a:t>下記</a:t>
            </a:r>
            <a:r>
              <a:rPr lang="en-US" altLang="ja-JP" sz="2000" dirty="0"/>
              <a:t>URL</a:t>
            </a:r>
            <a:r>
              <a:rPr lang="ja-JP" altLang="en-US" sz="2000" dirty="0"/>
              <a:t>に行く</a:t>
            </a:r>
            <a:endParaRPr lang="en-US" altLang="ja-JP" sz="2000" dirty="0"/>
          </a:p>
          <a:p>
            <a:pPr marL="0" indent="0">
              <a:buNone/>
            </a:pPr>
            <a:r>
              <a:rPr lang="ja-JP" altLang="en-US" sz="2000" dirty="0"/>
              <a:t>　</a:t>
            </a:r>
            <a:r>
              <a:rPr lang="en-US" altLang="ja-JP" sz="2000" dirty="0">
                <a:hlinkClick r:id="rId2"/>
              </a:rPr>
              <a:t>https://github.com/yoshihiroo/programming-workshop/tree/master/deep-learning</a:t>
            </a:r>
          </a:p>
          <a:p>
            <a:r>
              <a:rPr lang="en-US" altLang="ja-JP" sz="2000" dirty="0"/>
              <a:t>0528.zip</a:t>
            </a:r>
            <a:r>
              <a:rPr lang="ja-JP" altLang="en-US" sz="2000" dirty="0"/>
              <a:t> をダウンロードし、解凍すると下記６つのファイルができる</a:t>
            </a:r>
            <a:endParaRPr lang="en-US" altLang="ja-JP" sz="2000" dirty="0"/>
          </a:p>
          <a:p>
            <a:endParaRPr lang="en-US" altLang="ja-JP" sz="2000"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24</a:t>
            </a:fld>
            <a:endParaRPr kumimoji="1" lang="ja-JP"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03677" y="3603912"/>
            <a:ext cx="3834677" cy="2544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29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開発環境（５）</a:t>
            </a:r>
          </a:p>
        </p:txBody>
      </p:sp>
      <p:sp>
        <p:nvSpPr>
          <p:cNvPr id="5" name="コンテンツ プレースホルダー 4"/>
          <p:cNvSpPr>
            <a:spLocks noGrp="1"/>
          </p:cNvSpPr>
          <p:nvPr>
            <p:ph idx="1"/>
          </p:nvPr>
        </p:nvSpPr>
        <p:spPr>
          <a:xfrm>
            <a:off x="571500" y="1825625"/>
            <a:ext cx="6203373" cy="4351338"/>
          </a:xfrm>
        </p:spPr>
        <p:txBody>
          <a:bodyPr/>
          <a:lstStyle/>
          <a:p>
            <a:r>
              <a:rPr lang="ja-JP" altLang="en-US" dirty="0"/>
              <a:t>⑨</a:t>
            </a:r>
            <a:r>
              <a:rPr lang="en-US" altLang="ja-JP" dirty="0"/>
              <a:t>Cloud9</a:t>
            </a:r>
            <a:r>
              <a:rPr lang="ja-JP" altLang="en-US" dirty="0"/>
              <a:t>にファイルをアップロード</a:t>
            </a:r>
            <a:endParaRPr lang="en-US" altLang="ja-JP" dirty="0"/>
          </a:p>
          <a:p>
            <a:pPr lvl="1"/>
            <a:r>
              <a:rPr lang="ja-JP" altLang="en-US" dirty="0"/>
              <a:t>解凍した６つのファイルをドラッグ＆ドロップで</a:t>
            </a:r>
            <a:r>
              <a:rPr lang="en-US" altLang="ja-JP" dirty="0"/>
              <a:t>Cloud9</a:t>
            </a:r>
            <a:r>
              <a:rPr lang="ja-JP" altLang="en-US" dirty="0"/>
              <a:t>上のフォルダにコピー</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25</a:t>
            </a:fld>
            <a:endParaRPr kumimoji="1" lang="ja-JP" altLang="en-US"/>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75025" y="2459659"/>
            <a:ext cx="4922130" cy="428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9044" y="3056618"/>
            <a:ext cx="3116522" cy="282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3323523" y="4221262"/>
            <a:ext cx="1163782" cy="1018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V="1">
            <a:off x="4125433" y="3273136"/>
            <a:ext cx="3013122" cy="1197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800781" y="1681152"/>
            <a:ext cx="5391219" cy="523220"/>
          </a:xfrm>
          <a:prstGeom prst="rect">
            <a:avLst/>
          </a:prstGeom>
          <a:noFill/>
        </p:spPr>
        <p:txBody>
          <a:bodyPr wrap="none" rtlCol="0">
            <a:spAutoFit/>
          </a:bodyPr>
          <a:lstStyle/>
          <a:p>
            <a:r>
              <a:rPr kumimoji="1" lang="ja-JP" altLang="en-US" sz="1400" dirty="0"/>
              <a:t>ワークスペースの作成時の名前がディレクトリ名になっています</a:t>
            </a:r>
            <a:endParaRPr kumimoji="1" lang="en-US" altLang="ja-JP" sz="1400" dirty="0"/>
          </a:p>
          <a:p>
            <a:r>
              <a:rPr lang="ja-JP" altLang="en-US" sz="1400" dirty="0"/>
              <a:t>この画面の場合「</a:t>
            </a:r>
            <a:r>
              <a:rPr lang="en-US" altLang="ja-JP" sz="1400" dirty="0"/>
              <a:t>test</a:t>
            </a:r>
            <a:r>
              <a:rPr lang="ja-JP" altLang="en-US" sz="1400" dirty="0"/>
              <a:t>」。</a:t>
            </a:r>
            <a:endParaRPr kumimoji="1" lang="ja-JP" altLang="en-US" sz="1400" dirty="0"/>
          </a:p>
        </p:txBody>
      </p:sp>
      <p:cxnSp>
        <p:nvCxnSpPr>
          <p:cNvPr id="15" name="直線矢印コネクタ 14"/>
          <p:cNvCxnSpPr/>
          <p:nvPr/>
        </p:nvCxnSpPr>
        <p:spPr>
          <a:xfrm flipH="1">
            <a:off x="7315200" y="2204372"/>
            <a:ext cx="202019" cy="1068764"/>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882962" y="5988938"/>
            <a:ext cx="5540299" cy="646331"/>
          </a:xfrm>
          <a:prstGeom prst="rect">
            <a:avLst/>
          </a:prstGeom>
        </p:spPr>
        <p:txBody>
          <a:bodyPr wrap="none">
            <a:spAutoFit/>
          </a:bodyPr>
          <a:lstStyle/>
          <a:p>
            <a:r>
              <a:rPr lang="en-US" altLang="ja-JP" dirty="0" err="1"/>
              <a:t>mnist.pkl</a:t>
            </a:r>
            <a:r>
              <a:rPr lang="ja-JP" altLang="en-US" dirty="0"/>
              <a:t>は重たいファイルなので時間かかります。</a:t>
            </a:r>
            <a:endParaRPr lang="en-US" altLang="ja-JP" dirty="0"/>
          </a:p>
          <a:p>
            <a:r>
              <a:rPr lang="ja-JP" altLang="en-US" dirty="0"/>
              <a:t>ここに進行状況が表示されます。</a:t>
            </a:r>
          </a:p>
        </p:txBody>
      </p:sp>
      <p:cxnSp>
        <p:nvCxnSpPr>
          <p:cNvPr id="23" name="直線矢印コネクタ 22"/>
          <p:cNvCxnSpPr/>
          <p:nvPr/>
        </p:nvCxnSpPr>
        <p:spPr>
          <a:xfrm flipV="1">
            <a:off x="4487305" y="5988938"/>
            <a:ext cx="2572714" cy="4944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2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Cloud9</a:t>
            </a:r>
            <a:r>
              <a:rPr kumimoji="1" lang="ja-JP" altLang="en-US" dirty="0"/>
              <a:t>による</a:t>
            </a:r>
            <a:r>
              <a:rPr kumimoji="1" lang="en-US" altLang="ja-JP" dirty="0"/>
              <a:t>Python</a:t>
            </a:r>
            <a:r>
              <a:rPr kumimoji="1" lang="ja-JP" altLang="en-US" dirty="0"/>
              <a:t>開発環境（６）</a:t>
            </a:r>
          </a:p>
        </p:txBody>
      </p:sp>
      <p:sp>
        <p:nvSpPr>
          <p:cNvPr id="5" name="コンテンツ プレースホルダー 4"/>
          <p:cNvSpPr>
            <a:spLocks noGrp="1"/>
          </p:cNvSpPr>
          <p:nvPr>
            <p:ph idx="1"/>
          </p:nvPr>
        </p:nvSpPr>
        <p:spPr/>
        <p:txBody>
          <a:bodyPr/>
          <a:lstStyle/>
          <a:p>
            <a:r>
              <a:rPr lang="ja-JP" altLang="en-US" dirty="0"/>
              <a:t>⑩サンプルファイルの実行</a:t>
            </a:r>
            <a:endParaRPr lang="en-US" altLang="ja-JP" dirty="0"/>
          </a:p>
          <a:p>
            <a:pPr lvl="1"/>
            <a:r>
              <a:rPr lang="en-US" altLang="ja-JP" dirty="0"/>
              <a:t>Hello.py</a:t>
            </a:r>
            <a:r>
              <a:rPr lang="ja-JP" altLang="en-US" dirty="0"/>
              <a:t>をダブルクリック</a:t>
            </a:r>
            <a:endParaRPr lang="en-US" altLang="ja-JP" dirty="0"/>
          </a:p>
          <a:p>
            <a:pPr lvl="1"/>
            <a:r>
              <a:rPr lang="ja-JP" altLang="en-US" dirty="0"/>
              <a:t>ソースコードが表示される</a:t>
            </a:r>
            <a:endParaRPr lang="en-US" altLang="ja-JP" dirty="0"/>
          </a:p>
          <a:p>
            <a:pPr lvl="1"/>
            <a:r>
              <a:rPr lang="ja-JP" altLang="en-US" dirty="0"/>
              <a:t>右上の</a:t>
            </a:r>
            <a:r>
              <a:rPr lang="en-US" altLang="ja-JP" dirty="0"/>
              <a:t>RUN</a:t>
            </a:r>
            <a:r>
              <a:rPr lang="ja-JP" altLang="en-US" dirty="0"/>
              <a:t>をクリック</a:t>
            </a:r>
            <a:endParaRPr lang="en-US" altLang="ja-JP" dirty="0"/>
          </a:p>
          <a:p>
            <a:pPr lvl="1"/>
            <a:r>
              <a:rPr lang="ja-JP" altLang="en-US" dirty="0"/>
              <a:t>「</a:t>
            </a:r>
            <a:r>
              <a:rPr lang="en-US" altLang="ja-JP" dirty="0"/>
              <a:t>Python 3</a:t>
            </a:r>
            <a:r>
              <a:rPr lang="ja-JP" altLang="en-US" dirty="0"/>
              <a:t>」を確認</a:t>
            </a:r>
            <a:endParaRPr lang="en-US" altLang="ja-JP" dirty="0"/>
          </a:p>
          <a:p>
            <a:pPr lvl="1"/>
            <a:r>
              <a:rPr lang="en-US" altLang="ja-JP" dirty="0"/>
              <a:t>Hello, World!</a:t>
            </a:r>
            <a:r>
              <a:rPr lang="ja-JP" altLang="en-US" dirty="0"/>
              <a:t>の表示を確認</a:t>
            </a:r>
            <a:endParaRPr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26</a:t>
            </a:fld>
            <a:endParaRPr kumimoji="1" lang="ja-JP" altLang="en-US"/>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5425" y="1932709"/>
            <a:ext cx="6415509" cy="4278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円/楕円 3"/>
          <p:cNvSpPr/>
          <p:nvPr/>
        </p:nvSpPr>
        <p:spPr>
          <a:xfrm>
            <a:off x="9310255" y="2286000"/>
            <a:ext cx="633845" cy="477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endCxn id="4" idx="3"/>
          </p:cNvCxnSpPr>
          <p:nvPr/>
        </p:nvCxnSpPr>
        <p:spPr>
          <a:xfrm flipV="1">
            <a:off x="4717473" y="2693983"/>
            <a:ext cx="4685606" cy="5583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4488873" y="3683941"/>
            <a:ext cx="5725391" cy="18544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a:xfrm>
            <a:off x="10345882" y="5299364"/>
            <a:ext cx="633845" cy="477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6851073" y="5538355"/>
            <a:ext cx="633845" cy="477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a:endCxn id="15" idx="2"/>
          </p:cNvCxnSpPr>
          <p:nvPr/>
        </p:nvCxnSpPr>
        <p:spPr>
          <a:xfrm>
            <a:off x="5046519" y="4161923"/>
            <a:ext cx="1804554" cy="16154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5046519" y="2487618"/>
            <a:ext cx="902277" cy="4855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48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休憩"/>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16767" y="0"/>
            <a:ext cx="91515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27</a:t>
            </a:fld>
            <a:endParaRPr kumimoji="1" lang="ja-JP" altLang="en-US"/>
          </a:p>
        </p:txBody>
      </p:sp>
    </p:spTree>
    <p:extLst>
      <p:ext uri="{BB962C8B-B14F-4D97-AF65-F5344CB8AC3E}">
        <p14:creationId xmlns:p14="http://schemas.microsoft.com/office/powerpoint/2010/main" val="191822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蛇足</a:t>
            </a:r>
          </a:p>
        </p:txBody>
      </p:sp>
      <p:sp>
        <p:nvSpPr>
          <p:cNvPr id="3" name="コンテンツ プレースホルダー 2"/>
          <p:cNvSpPr>
            <a:spLocks noGrp="1"/>
          </p:cNvSpPr>
          <p:nvPr>
            <p:ph idx="1"/>
          </p:nvPr>
        </p:nvSpPr>
        <p:spPr/>
        <p:txBody>
          <a:bodyPr>
            <a:normAutofit lnSpcReduction="10000"/>
          </a:bodyPr>
          <a:lstStyle/>
          <a:p>
            <a:pPr marL="0" indent="0">
              <a:buNone/>
            </a:pPr>
            <a:r>
              <a:rPr kumimoji="1" lang="ja-JP" altLang="en-US" dirty="0"/>
              <a:t>いろいろな呼び方</a:t>
            </a:r>
            <a:endParaRPr kumimoji="1" lang="en-US" altLang="ja-JP" dirty="0"/>
          </a:p>
          <a:p>
            <a:r>
              <a:rPr kumimoji="1" lang="ja-JP" altLang="en-US" dirty="0"/>
              <a:t>行列　＝　マトリックス　＝　二次元配列　＝　二次元行列</a:t>
            </a:r>
            <a:endParaRPr kumimoji="1" lang="en-US" altLang="ja-JP" dirty="0"/>
          </a:p>
          <a:p>
            <a:pPr marL="0" indent="0">
              <a:buNone/>
            </a:pPr>
            <a:r>
              <a:rPr lang="ja-JP" altLang="en-US" sz="1600" dirty="0"/>
              <a:t>　数学っぽい　　　　　　　　英語　　　　　　　　プログラムのときよく使う　　　　次元を明示的に</a:t>
            </a:r>
            <a:endParaRPr lang="en-US" altLang="ja-JP" sz="1600" dirty="0"/>
          </a:p>
          <a:p>
            <a:pPr marL="0" indent="0">
              <a:buNone/>
            </a:pPr>
            <a:endParaRPr kumimoji="1" lang="en-US" altLang="ja-JP" sz="1600" dirty="0"/>
          </a:p>
          <a:p>
            <a:r>
              <a:rPr kumimoji="1" lang="ja-JP" altLang="en-US" dirty="0"/>
              <a:t>ベクトル　＝　配列　＝　リスト</a:t>
            </a:r>
            <a:endParaRPr lang="en-US" altLang="ja-JP" sz="2400" dirty="0"/>
          </a:p>
          <a:p>
            <a:pPr marL="0" indent="0">
              <a:buNone/>
            </a:pPr>
            <a:r>
              <a:rPr lang="ja-JP" altLang="en-US" sz="1600" dirty="0"/>
              <a:t>　数学っぽい　　　　　　プログラム</a:t>
            </a:r>
            <a:r>
              <a:rPr lang="en-US" altLang="ja-JP" sz="1600" dirty="0"/>
              <a:t>‥</a:t>
            </a:r>
            <a:r>
              <a:rPr lang="ja-JP" altLang="en-US" sz="1600" dirty="0"/>
              <a:t>　　　　特に</a:t>
            </a:r>
            <a:r>
              <a:rPr lang="en-US" altLang="ja-JP" sz="1600" dirty="0"/>
              <a:t>Python</a:t>
            </a:r>
          </a:p>
          <a:p>
            <a:pPr marL="0" indent="0">
              <a:buNone/>
            </a:pPr>
            <a:endParaRPr lang="en-US" altLang="ja-JP" dirty="0"/>
          </a:p>
          <a:p>
            <a:pPr marL="0" indent="0">
              <a:buNone/>
            </a:pPr>
            <a:r>
              <a:rPr kumimoji="1" lang="ja-JP" altLang="en-US" dirty="0"/>
              <a:t>表記方法</a:t>
            </a:r>
            <a:endParaRPr lang="en-US" altLang="ja-JP" dirty="0"/>
          </a:p>
          <a:p>
            <a:r>
              <a:rPr kumimoji="1" lang="ja-JP" altLang="en-US" dirty="0"/>
              <a:t>行列は大文字 </a:t>
            </a:r>
            <a:r>
              <a:rPr lang="en-US" altLang="ja-JP" dirty="0"/>
              <a:t>A</a:t>
            </a:r>
            <a:r>
              <a:rPr kumimoji="1" lang="en-US" altLang="ja-JP" dirty="0"/>
              <a:t>, B, C..</a:t>
            </a:r>
          </a:p>
          <a:p>
            <a:r>
              <a:rPr lang="ja-JP" altLang="en-US" dirty="0"/>
              <a:t>ベクトルは小文字 </a:t>
            </a:r>
            <a:r>
              <a:rPr lang="en-US" altLang="ja-JP" dirty="0"/>
              <a:t>a, b, c..</a:t>
            </a:r>
            <a:endParaRPr kumimoji="1" lang="en-US" altLang="ja-JP" dirty="0"/>
          </a:p>
          <a:p>
            <a:endParaRPr kumimoji="1" lang="en-US" altLang="ja-JP"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28</a:t>
            </a:fld>
            <a:endParaRPr kumimoji="1" lang="ja-JP" altLang="en-US"/>
          </a:p>
        </p:txBody>
      </p:sp>
    </p:spTree>
    <p:extLst>
      <p:ext uri="{BB962C8B-B14F-4D97-AF65-F5344CB8AC3E}">
        <p14:creationId xmlns:p14="http://schemas.microsoft.com/office/powerpoint/2010/main" val="324055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Python</a:t>
            </a:r>
            <a:r>
              <a:rPr kumimoji="1" lang="ja-JP" altLang="en-US" dirty="0"/>
              <a:t>上で行列計算を行う</a:t>
            </a:r>
          </a:p>
        </p:txBody>
      </p:sp>
      <p:sp>
        <p:nvSpPr>
          <p:cNvPr id="9" name="コンテンツ プレースホルダー 8"/>
          <p:cNvSpPr>
            <a:spLocks noGrp="1"/>
          </p:cNvSpPr>
          <p:nvPr>
            <p:ph idx="1"/>
          </p:nvPr>
        </p:nvSpPr>
        <p:spPr/>
        <p:txBody>
          <a:bodyPr>
            <a:normAutofit fontScale="85000" lnSpcReduction="20000"/>
          </a:bodyPr>
          <a:lstStyle/>
          <a:p>
            <a:pPr marL="0" inden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None/>
            </a:pPr>
            <a:r>
              <a:rPr lang="en-US" altLang="ja-JP" dirty="0">
                <a:latin typeface="Courier New" panose="02070309020205020404" pitchFamily="49" charset="0"/>
                <a:cs typeface="Courier New" panose="02070309020205020404" pitchFamily="49" charset="0"/>
              </a:rPr>
              <a:t>a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([1, 2, 3])</a:t>
            </a:r>
          </a:p>
          <a:p>
            <a:pPr marL="0" indent="0">
              <a:buNone/>
            </a:pPr>
            <a:r>
              <a:rPr lang="en-US" altLang="ja-JP" dirty="0">
                <a:latin typeface="Courier New" panose="02070309020205020404" pitchFamily="49" charset="0"/>
                <a:cs typeface="Courier New" panose="02070309020205020404" pitchFamily="49" charset="0"/>
              </a:rPr>
              <a:t>print(a)</a:t>
            </a:r>
          </a:p>
          <a:p>
            <a:pPr marL="0" indent="0">
              <a:buNone/>
            </a:pPr>
            <a:r>
              <a:rPr lang="en-US" altLang="ja-JP" dirty="0">
                <a:latin typeface="Courier New" panose="02070309020205020404" pitchFamily="49" charset="0"/>
                <a:cs typeface="Courier New" panose="02070309020205020404" pitchFamily="49" charset="0"/>
              </a:rPr>
              <a:t>b = a + 3</a:t>
            </a:r>
          </a:p>
          <a:p>
            <a:pPr marL="0" indent="0">
              <a:buNone/>
            </a:pPr>
            <a:r>
              <a:rPr lang="en-US" altLang="ja-JP" dirty="0">
                <a:latin typeface="Courier New" panose="02070309020205020404" pitchFamily="49" charset="0"/>
                <a:cs typeface="Courier New" panose="02070309020205020404" pitchFamily="49" charset="0"/>
              </a:rPr>
              <a:t>print(b)</a:t>
            </a:r>
          </a:p>
          <a:p>
            <a:pPr marL="0" indent="0">
              <a:buNone/>
            </a:pPr>
            <a:r>
              <a:rPr lang="en-US" altLang="ja-JP" dirty="0">
                <a:latin typeface="Courier New" panose="02070309020205020404" pitchFamily="49" charset="0"/>
                <a:cs typeface="Courier New" panose="02070309020205020404" pitchFamily="49" charset="0"/>
              </a:rPr>
              <a:t>c = b * 10</a:t>
            </a:r>
          </a:p>
          <a:p>
            <a:pPr marL="0" indent="0">
              <a:buNone/>
            </a:pPr>
            <a:r>
              <a:rPr lang="en-US" altLang="ja-JP" dirty="0">
                <a:latin typeface="Courier New" panose="02070309020205020404" pitchFamily="49" charset="0"/>
                <a:cs typeface="Courier New" panose="02070309020205020404" pitchFamily="49" charset="0"/>
              </a:rPr>
              <a:t>print(c)</a:t>
            </a:r>
          </a:p>
          <a:p>
            <a:pPr marL="0" indent="0">
              <a:buNone/>
            </a:pPr>
            <a:r>
              <a:rPr lang="en-US" altLang="ja-JP" dirty="0">
                <a:latin typeface="Courier New" panose="02070309020205020404" pitchFamily="49" charset="0"/>
                <a:cs typeface="Courier New" panose="02070309020205020404" pitchFamily="49" charset="0"/>
              </a:rPr>
              <a:t>D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[[1,2,4], [3,5,7]] )</a:t>
            </a:r>
          </a:p>
          <a:p>
            <a:pPr marL="0" indent="0">
              <a:buNone/>
            </a:pPr>
            <a:r>
              <a:rPr lang="en-US" altLang="ja-JP" dirty="0">
                <a:latin typeface="Courier New" panose="02070309020205020404" pitchFamily="49" charset="0"/>
                <a:cs typeface="Courier New" panose="02070309020205020404" pitchFamily="49" charset="0"/>
              </a:rPr>
              <a:t>print(D)</a:t>
            </a:r>
          </a:p>
          <a:p>
            <a:pPr marL="0" indent="0">
              <a:buNone/>
            </a:pPr>
            <a:r>
              <a:rPr lang="en-US" altLang="ja-JP" dirty="0">
                <a:latin typeface="Courier New" panose="02070309020205020404" pitchFamily="49" charset="0"/>
                <a:cs typeface="Courier New" panose="02070309020205020404" pitchFamily="49" charset="0"/>
              </a:rPr>
              <a:t>E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[[3,4], [5,6], [5,4]] )</a:t>
            </a:r>
          </a:p>
          <a:p>
            <a:pPr marL="0" indent="0">
              <a:buNone/>
            </a:pPr>
            <a:r>
              <a:rPr lang="en-US" altLang="ja-JP" dirty="0">
                <a:latin typeface="Courier New" panose="02070309020205020404" pitchFamily="49" charset="0"/>
                <a:cs typeface="Courier New" panose="02070309020205020404" pitchFamily="49" charset="0"/>
              </a:rPr>
              <a:t>print(E)</a:t>
            </a:r>
            <a:endParaRPr lang="ja-JP" altLang="en-US" dirty="0">
              <a:latin typeface="Courier New" panose="02070309020205020404" pitchFamily="49" charset="0"/>
              <a:cs typeface="Courier New" panose="02070309020205020404" pitchFamily="49" charset="0"/>
            </a:endParaRPr>
          </a:p>
        </p:txBody>
      </p:sp>
      <p:pic>
        <p:nvPicPr>
          <p:cNvPr id="21" name="図 20"/>
          <p:cNvPicPr>
            <a:picLocks noChangeAspect="1"/>
          </p:cNvPicPr>
          <p:nvPr/>
        </p:nvPicPr>
        <p:blipFill>
          <a:blip r:embed="rId3"/>
          <a:stretch>
            <a:fillRect/>
          </a:stretch>
        </p:blipFill>
        <p:spPr>
          <a:xfrm>
            <a:off x="7920507" y="205441"/>
            <a:ext cx="4271493" cy="6652560"/>
          </a:xfrm>
          <a:prstGeom prst="rect">
            <a:avLst/>
          </a:prstGeom>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29</a:t>
            </a:fld>
            <a:endParaRPr kumimoji="1" lang="ja-JP" altLang="en-US"/>
          </a:p>
        </p:txBody>
      </p:sp>
    </p:spTree>
    <p:extLst>
      <p:ext uri="{BB962C8B-B14F-4D97-AF65-F5344CB8AC3E}">
        <p14:creationId xmlns:p14="http://schemas.microsoft.com/office/powerpoint/2010/main" val="2956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私とプログラミング</a:t>
            </a:r>
          </a:p>
        </p:txBody>
      </p:sp>
      <p:pic>
        <p:nvPicPr>
          <p:cNvPr id="102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194991" y="2712028"/>
            <a:ext cx="2367164" cy="3403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5949002" y="3659468"/>
            <a:ext cx="2018939" cy="2695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376160" y="3393451"/>
            <a:ext cx="2018939" cy="2678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817629" y="3054412"/>
            <a:ext cx="2007063" cy="2695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0939" y="1987034"/>
            <a:ext cx="1569660" cy="369332"/>
          </a:xfrm>
          <a:prstGeom prst="rect">
            <a:avLst/>
          </a:prstGeom>
          <a:noFill/>
        </p:spPr>
        <p:txBody>
          <a:bodyPr wrap="none" rtlCol="0">
            <a:spAutoFit/>
          </a:bodyPr>
          <a:lstStyle/>
          <a:p>
            <a:r>
              <a:rPr kumimoji="1" lang="ja-JP" altLang="en-US" dirty="0"/>
              <a:t>小学生の頃～</a:t>
            </a:r>
            <a:endParaRPr kumimoji="1" lang="en-US" altLang="ja-JP" dirty="0"/>
          </a:p>
        </p:txBody>
      </p:sp>
      <p:sp>
        <p:nvSpPr>
          <p:cNvPr id="13" name="テキスト ボックス 12"/>
          <p:cNvSpPr txBox="1"/>
          <p:nvPr/>
        </p:nvSpPr>
        <p:spPr>
          <a:xfrm>
            <a:off x="3021618" y="1981200"/>
            <a:ext cx="4801314" cy="923330"/>
          </a:xfrm>
          <a:prstGeom prst="rect">
            <a:avLst/>
          </a:prstGeom>
          <a:noFill/>
        </p:spPr>
        <p:txBody>
          <a:bodyPr wrap="none" rtlCol="0">
            <a:spAutoFit/>
          </a:bodyPr>
          <a:lstStyle/>
          <a:p>
            <a:r>
              <a:rPr kumimoji="1" lang="ja-JP" altLang="en-US" dirty="0"/>
              <a:t>学生の時</a:t>
            </a:r>
            <a:endParaRPr kumimoji="1" lang="en-US" altLang="ja-JP" dirty="0"/>
          </a:p>
          <a:p>
            <a:r>
              <a:rPr kumimoji="1" lang="ja-JP" altLang="en-US" dirty="0"/>
              <a:t>カオス・複雑系</a:t>
            </a:r>
            <a:endParaRPr kumimoji="1" lang="en-US" altLang="ja-JP" dirty="0"/>
          </a:p>
          <a:p>
            <a:r>
              <a:rPr kumimoji="1" lang="ja-JP" altLang="en-US" dirty="0"/>
              <a:t>免疫系のコンピューター・シミュレーション</a:t>
            </a:r>
          </a:p>
        </p:txBody>
      </p:sp>
      <p:sp>
        <p:nvSpPr>
          <p:cNvPr id="6" name="フリーフォーム 5"/>
          <p:cNvSpPr/>
          <p:nvPr/>
        </p:nvSpPr>
        <p:spPr>
          <a:xfrm>
            <a:off x="8012041" y="1212400"/>
            <a:ext cx="544128" cy="3677762"/>
          </a:xfrm>
          <a:custGeom>
            <a:avLst/>
            <a:gdLst>
              <a:gd name="connsiteX0" fmla="*/ 10566 w 883402"/>
              <a:gd name="connsiteY0" fmla="*/ 0 h 2057400"/>
              <a:gd name="connsiteX1" fmla="*/ 800275 w 883402"/>
              <a:gd name="connsiteY1" fmla="*/ 716973 h 2057400"/>
              <a:gd name="connsiteX2" fmla="*/ 175 w 883402"/>
              <a:gd name="connsiteY2" fmla="*/ 1236518 h 2057400"/>
              <a:gd name="connsiteX3" fmla="*/ 883402 w 883402"/>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883402" h="2057400">
                <a:moveTo>
                  <a:pt x="10566" y="0"/>
                </a:moveTo>
                <a:cubicBezTo>
                  <a:pt x="406286" y="255443"/>
                  <a:pt x="802007" y="510887"/>
                  <a:pt x="800275" y="716973"/>
                </a:cubicBezTo>
                <a:cubicBezTo>
                  <a:pt x="798543" y="923059"/>
                  <a:pt x="-13679" y="1013114"/>
                  <a:pt x="175" y="1236518"/>
                </a:cubicBezTo>
                <a:cubicBezTo>
                  <a:pt x="14029" y="1459922"/>
                  <a:pt x="448715" y="1758661"/>
                  <a:pt x="883402" y="2057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8176315" y="1227229"/>
            <a:ext cx="544128" cy="3677762"/>
          </a:xfrm>
          <a:custGeom>
            <a:avLst/>
            <a:gdLst>
              <a:gd name="connsiteX0" fmla="*/ 10566 w 883402"/>
              <a:gd name="connsiteY0" fmla="*/ 0 h 2057400"/>
              <a:gd name="connsiteX1" fmla="*/ 800275 w 883402"/>
              <a:gd name="connsiteY1" fmla="*/ 716973 h 2057400"/>
              <a:gd name="connsiteX2" fmla="*/ 175 w 883402"/>
              <a:gd name="connsiteY2" fmla="*/ 1236518 h 2057400"/>
              <a:gd name="connsiteX3" fmla="*/ 883402 w 883402"/>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883402" h="2057400">
                <a:moveTo>
                  <a:pt x="10566" y="0"/>
                </a:moveTo>
                <a:cubicBezTo>
                  <a:pt x="406286" y="255443"/>
                  <a:pt x="802007" y="510887"/>
                  <a:pt x="800275" y="716973"/>
                </a:cubicBezTo>
                <a:cubicBezTo>
                  <a:pt x="798543" y="923059"/>
                  <a:pt x="-13679" y="1013114"/>
                  <a:pt x="175" y="1236518"/>
                </a:cubicBezTo>
                <a:cubicBezTo>
                  <a:pt x="14029" y="1459922"/>
                  <a:pt x="448715" y="1758661"/>
                  <a:pt x="883402" y="2057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932157" y="1999611"/>
            <a:ext cx="2723823" cy="646331"/>
          </a:xfrm>
          <a:prstGeom prst="rect">
            <a:avLst/>
          </a:prstGeom>
          <a:noFill/>
        </p:spPr>
        <p:txBody>
          <a:bodyPr wrap="none" rtlCol="0">
            <a:spAutoFit/>
          </a:bodyPr>
          <a:lstStyle/>
          <a:p>
            <a:r>
              <a:rPr kumimoji="1" lang="ja-JP" altLang="en-US" dirty="0"/>
              <a:t>最近</a:t>
            </a:r>
            <a:endParaRPr kumimoji="1" lang="en-US" altLang="ja-JP" dirty="0"/>
          </a:p>
          <a:p>
            <a:r>
              <a:rPr kumimoji="1" lang="ja-JP" altLang="en-US" dirty="0"/>
              <a:t>オタクっぽい趣味の再燃</a:t>
            </a:r>
          </a:p>
        </p:txBody>
      </p:sp>
      <p:pic>
        <p:nvPicPr>
          <p:cNvPr id="1033" name="Picture 9"/>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9059004" y="4371510"/>
            <a:ext cx="2852900" cy="1983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027107" y="2702783"/>
            <a:ext cx="2755904" cy="1551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0777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m>
                            <m:mPr>
                              <m:mcs>
                                <m:mc>
                                  <m:mcPr>
                                    <m:count m:val="2"/>
                                    <m:mcJc m:val="center"/>
                                  </m:mcPr>
                                </m:mc>
                              </m:mcs>
                              <m:ctrlPr>
                                <a:rPr kumimoji="1" lang="en-US" altLang="ja-JP" sz="4000" b="0" i="1" smtClean="0">
                                  <a:latin typeface="Cambria Math"/>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f>
                            <m:fPr>
                              <m:type m:val="noBar"/>
                              <m:ctrlPr>
                                <a:rPr kumimoji="1" lang="en-US" altLang="ja-JP" sz="4000" i="1" smtClean="0">
                                  <a:latin typeface="Cambria Math"/>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f>
                            <m:fPr>
                              <m:type m:val="noBar"/>
                              <m:ctrlPr>
                                <a:rPr kumimoji="1" lang="en-US" altLang="ja-JP" sz="4000" i="1" smtClean="0">
                                  <a:latin typeface="Cambria Math"/>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30</a:t>
            </a:fld>
            <a:endParaRPr kumimoji="1" lang="ja-JP" altLang="en-US"/>
          </a:p>
        </p:txBody>
      </p:sp>
    </p:spTree>
    <p:extLst>
      <p:ext uri="{BB962C8B-B14F-4D97-AF65-F5344CB8AC3E}">
        <p14:creationId xmlns:p14="http://schemas.microsoft.com/office/powerpoint/2010/main" val="212967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4" name="正方形/長方形 3"/>
          <p:cNvSpPr/>
          <p:nvPr/>
        </p:nvSpPr>
        <p:spPr>
          <a:xfrm>
            <a:off x="4749789" y="239118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2718516" y="1812961"/>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m>
                            <m:mPr>
                              <m:mcs>
                                <m:mc>
                                  <m:mcPr>
                                    <m:count m:val="2"/>
                                    <m:mcJc m:val="center"/>
                                  </m:mcPr>
                                </m:mc>
                              </m:mcs>
                              <m:ctrlPr>
                                <a:rPr kumimoji="1" lang="en-US" altLang="ja-JP" sz="4000" b="0" i="1" smtClean="0">
                                  <a:latin typeface="Cambria Math"/>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718516" y="1812961"/>
                <a:ext cx="2135200" cy="16278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228457" y="1935334"/>
                <a:ext cx="1301958"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f>
                            <m:fPr>
                              <m:type m:val="noBar"/>
                              <m:ctrlPr>
                                <a:rPr kumimoji="1" lang="en-US" altLang="ja-JP" sz="4000" i="1" smtClean="0">
                                  <a:latin typeface="Cambria Math"/>
                                </a:rPr>
                              </m:ctrlPr>
                            </m:fPr>
                            <m:num>
                              <m:r>
                                <a:rPr kumimoji="1" lang="en-US" altLang="ja-JP" sz="4000" b="0" i="1" smtClean="0">
                                  <a:latin typeface="Cambria Math" panose="02040503050406030204" pitchFamily="18" charset="0"/>
                                </a:rPr>
                                <m:t>11</m:t>
                              </m:r>
                            </m:num>
                            <m:den>
                              <m:r>
                                <a:rPr kumimoji="1" lang="en-US" altLang="ja-JP" sz="4000" b="0" i="1" smtClean="0">
                                  <a:latin typeface="Cambria Math" panose="02040503050406030204" pitchFamily="18" charset="0"/>
                                </a:rPr>
                                <m:t>22</m:t>
                              </m:r>
                            </m:den>
                          </m:f>
                        </m:e>
                      </m:d>
                    </m:oMath>
                  </m:oMathPara>
                </a14:m>
                <a:endParaRPr kumimoji="1" lang="ja-JP" altLang="en-US" sz="4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228457" y="1935334"/>
                <a:ext cx="1301958" cy="1383071"/>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6594810" y="2272926"/>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7" name="正方形/長方形 16"/>
          <p:cNvSpPr/>
          <p:nvPr/>
        </p:nvSpPr>
        <p:spPr>
          <a:xfrm>
            <a:off x="7463572" y="2072657"/>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7335299" y="1886402"/>
                <a:ext cx="1585690" cy="1531381"/>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f>
                            <m:fPr>
                              <m:type m:val="noBar"/>
                              <m:ctrlPr>
                                <a:rPr kumimoji="1" lang="en-US" altLang="ja-JP" sz="4000" i="1" smtClean="0">
                                  <a:latin typeface="Cambria Math"/>
                                </a:rPr>
                              </m:ctrlPr>
                            </m:fPr>
                            <m:num>
                              <m:r>
                                <a:rPr kumimoji="1" lang="en-US" altLang="ja-JP" sz="4000" b="0" i="1" smtClean="0">
                                  <a:latin typeface="Cambria Math" panose="02040503050406030204" pitchFamily="18" charset="0"/>
                                </a:rPr>
                                <m:t>77</m:t>
                              </m:r>
                            </m:num>
                            <m:den>
                              <m:eqArr>
                                <m:eqArrPr>
                                  <m:ctrlPr>
                                    <a:rPr kumimoji="1" lang="en-US" altLang="ja-JP" sz="4000" b="0" i="1" smtClean="0">
                                      <a:latin typeface="Cambria Math"/>
                                    </a:rPr>
                                  </m:ctrlPr>
                                </m:eqArrPr>
                                <m:e>
                                  <m:r>
                                    <a:rPr kumimoji="1" lang="en-US" altLang="ja-JP" sz="4000" b="0" i="1" smtClean="0">
                                      <a:latin typeface="Cambria Math" panose="02040503050406030204" pitchFamily="18" charset="0"/>
                                    </a:rPr>
                                    <m:t>209</m:t>
                                  </m:r>
                                </m:e>
                                <m:e>
                                  <m:r>
                                    <a:rPr kumimoji="1" lang="en-US" altLang="ja-JP" sz="4000" b="0" i="1" smtClean="0">
                                      <a:latin typeface="Cambria Math" panose="02040503050406030204" pitchFamily="18" charset="0"/>
                                    </a:rPr>
                                    <m:t>341</m:t>
                                  </m:r>
                                </m:e>
                              </m:eqArr>
                            </m:den>
                          </m:f>
                        </m:e>
                      </m:d>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335299" y="1886402"/>
                <a:ext cx="1585690" cy="1531381"/>
              </a:xfrm>
              <a:prstGeom prst="rect">
                <a:avLst/>
              </a:prstGeom>
              <a:blipFill>
                <a:blip r:embed="rId6"/>
                <a:stretch>
                  <a:fillRect/>
                </a:stretch>
              </a:blipFill>
            </p:spPr>
            <p:txBody>
              <a:bodyPr/>
              <a:lstStyle/>
              <a:p>
                <a:r>
                  <a:rPr lang="ja-JP" altLang="en-US">
                    <a:noFill/>
                  </a:rPr>
                  <a:t> </a:t>
                </a:r>
              </a:p>
            </p:txBody>
          </p:sp>
        </mc:Fallback>
      </mc:AlternateContent>
      <p:sp>
        <p:nvSpPr>
          <p:cNvPr id="19" name="コンテンツ プレースホルダー 8"/>
          <p:cNvSpPr txBox="1">
            <a:spLocks/>
          </p:cNvSpPr>
          <p:nvPr/>
        </p:nvSpPr>
        <p:spPr>
          <a:xfrm>
            <a:off x="838200" y="4501887"/>
            <a:ext cx="10515600" cy="203568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[5,7], [9,11]] )</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a:t>
            </a:r>
            <a:r>
              <a:rPr lang="ja-JP" altLang="en-US" dirty="0">
                <a:latin typeface="Courier New" panose="02070309020205020404" pitchFamily="49" charset="0"/>
                <a:cs typeface="Courier New" panose="02070309020205020404" pitchFamily="49" charset="0"/>
              </a:rPr>
              <a:t> </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z = np.dot(X, y)</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print(z)</a:t>
            </a:r>
            <a:endParaRPr lang="ja-JP" altLang="en-US" dirty="0">
              <a:latin typeface="Courier New" panose="02070309020205020404" pitchFamily="49" charset="0"/>
              <a:cs typeface="Courier New" panose="02070309020205020404" pitchFamily="49" charset="0"/>
            </a:endParaRPr>
          </a:p>
        </p:txBody>
      </p:sp>
      <p:sp>
        <p:nvSpPr>
          <p:cNvPr id="3" name="テキスト ボックス 2"/>
          <p:cNvSpPr txBox="1"/>
          <p:nvPr/>
        </p:nvSpPr>
        <p:spPr>
          <a:xfrm>
            <a:off x="3571153" y="3598512"/>
            <a:ext cx="429926" cy="523220"/>
          </a:xfrm>
          <a:prstGeom prst="rect">
            <a:avLst/>
          </a:prstGeom>
          <a:noFill/>
        </p:spPr>
        <p:txBody>
          <a:bodyPr wrap="none" rtlCol="0">
            <a:spAutoFit/>
          </a:bodyPr>
          <a:lstStyle/>
          <a:p>
            <a:r>
              <a:rPr kumimoji="1" lang="en-US" altLang="ja-JP" sz="2800" dirty="0"/>
              <a:t>X</a:t>
            </a:r>
            <a:endParaRPr kumimoji="1" lang="ja-JP" altLang="en-US" sz="2800" dirty="0"/>
          </a:p>
        </p:txBody>
      </p:sp>
      <p:sp>
        <p:nvSpPr>
          <p:cNvPr id="21" name="テキスト ボックス 20"/>
          <p:cNvSpPr txBox="1"/>
          <p:nvPr/>
        </p:nvSpPr>
        <p:spPr>
          <a:xfrm>
            <a:off x="5698938" y="3597766"/>
            <a:ext cx="360996" cy="523220"/>
          </a:xfrm>
          <a:prstGeom prst="rect">
            <a:avLst/>
          </a:prstGeom>
          <a:noFill/>
        </p:spPr>
        <p:txBody>
          <a:bodyPr wrap="none" rtlCol="0">
            <a:spAutoFit/>
          </a:bodyPr>
          <a:lstStyle/>
          <a:p>
            <a:r>
              <a:rPr kumimoji="1" lang="en-US" altLang="ja-JP" sz="2800" dirty="0"/>
              <a:t>y</a:t>
            </a:r>
            <a:endParaRPr kumimoji="1" lang="ja-JP" altLang="en-US" sz="2800" dirty="0"/>
          </a:p>
        </p:txBody>
      </p:sp>
      <p:sp>
        <p:nvSpPr>
          <p:cNvPr id="22" name="テキスト ボックス 21"/>
          <p:cNvSpPr txBox="1"/>
          <p:nvPr/>
        </p:nvSpPr>
        <p:spPr>
          <a:xfrm>
            <a:off x="7947646" y="3597766"/>
            <a:ext cx="360996" cy="523220"/>
          </a:xfrm>
          <a:prstGeom prst="rect">
            <a:avLst/>
          </a:prstGeom>
          <a:noFill/>
        </p:spPr>
        <p:txBody>
          <a:bodyPr wrap="none" rtlCol="0">
            <a:spAutoFit/>
          </a:bodyPr>
          <a:lstStyle/>
          <a:p>
            <a:r>
              <a:rPr kumimoji="1" lang="en-US" altLang="ja-JP" sz="2800" dirty="0"/>
              <a:t>z</a:t>
            </a:r>
            <a:endParaRPr kumimoji="1" lang="ja-JP" altLang="en-US" sz="2800" dirty="0"/>
          </a:p>
        </p:txBody>
      </p:sp>
      <p:sp>
        <p:nvSpPr>
          <p:cNvPr id="23" name="テキスト ボックス 22"/>
          <p:cNvSpPr txBox="1"/>
          <p:nvPr/>
        </p:nvSpPr>
        <p:spPr>
          <a:xfrm>
            <a:off x="5198693" y="5703912"/>
            <a:ext cx="4334841" cy="4001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ja-JP" sz="2000" dirty="0">
                <a:solidFill>
                  <a:srgbClr val="0070C0"/>
                </a:solidFill>
                <a:sym typeface="Wingdings" panose="05000000000000000000" pitchFamily="2" charset="2"/>
              </a:rPr>
              <a:t> np.dot</a:t>
            </a:r>
            <a:r>
              <a:rPr lang="ja-JP" altLang="en-US" sz="2000" dirty="0">
                <a:solidFill>
                  <a:srgbClr val="0070C0"/>
                </a:solidFill>
                <a:sym typeface="Wingdings" panose="05000000000000000000" pitchFamily="2" charset="2"/>
              </a:rPr>
              <a:t>は内積を計算するコマンド</a:t>
            </a:r>
            <a:endParaRPr kumimoji="1" lang="ja-JP" altLang="en-US" sz="2000" dirty="0">
              <a:solidFill>
                <a:srgbClr val="0070C0"/>
              </a:solidFill>
            </a:endParaRPr>
          </a:p>
        </p:txBody>
      </p:sp>
      <p:sp>
        <p:nvSpPr>
          <p:cNvPr id="7" name="スライド番号プレースホルダー 6"/>
          <p:cNvSpPr>
            <a:spLocks noGrp="1"/>
          </p:cNvSpPr>
          <p:nvPr>
            <p:ph type="sldNum" sz="quarter" idx="12"/>
          </p:nvPr>
        </p:nvSpPr>
        <p:spPr/>
        <p:txBody>
          <a:bodyPr/>
          <a:lstStyle/>
          <a:p>
            <a:fld id="{8AEBDCA3-918C-4541-BF84-4F93CF1796EA}" type="slidenum">
              <a:rPr kumimoji="1" lang="ja-JP" altLang="en-US" smtClean="0"/>
              <a:t>31</a:t>
            </a:fld>
            <a:endParaRPr kumimoji="1" lang="ja-JP" altLang="en-US"/>
          </a:p>
        </p:txBody>
      </p:sp>
    </p:spTree>
    <p:extLst>
      <p:ext uri="{BB962C8B-B14F-4D97-AF65-F5344CB8AC3E}">
        <p14:creationId xmlns:p14="http://schemas.microsoft.com/office/powerpoint/2010/main" val="234371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先ほどの例を</a:t>
            </a:r>
            <a:r>
              <a:rPr kumimoji="1" lang="en-US" altLang="ja-JP" dirty="0" err="1"/>
              <a:t>NumPy</a:t>
            </a:r>
            <a:r>
              <a:rPr kumimoji="1" lang="ja-JP" altLang="en-US" dirty="0"/>
              <a:t>を使って計算してみましょう</a:t>
            </a:r>
          </a:p>
        </p:txBody>
      </p:sp>
      <p:sp>
        <p:nvSpPr>
          <p:cNvPr id="19" name="コンテンツ プレースホルダー 8"/>
          <p:cNvSpPr txBox="1">
            <a:spLocks/>
          </p:cNvSpPr>
          <p:nvPr/>
        </p:nvSpPr>
        <p:spPr>
          <a:xfrm>
            <a:off x="838200" y="4501889"/>
            <a:ext cx="10515600" cy="203568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[5,7], [9,11]] )</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a:t>
            </a:r>
            <a:r>
              <a:rPr lang="ja-JP" altLang="en-US" dirty="0">
                <a:latin typeface="Courier New" panose="02070309020205020404" pitchFamily="49" charset="0"/>
                <a:cs typeface="Courier New" panose="02070309020205020404" pitchFamily="49" charset="0"/>
              </a:rPr>
              <a:t> </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z = np.dot(</a:t>
            </a:r>
            <a:r>
              <a:rPr lang="en-US" altLang="ja-JP" dirty="0">
                <a:solidFill>
                  <a:srgbClr val="FF0000"/>
                </a:solidFill>
                <a:latin typeface="Courier New" panose="02070309020205020404" pitchFamily="49" charset="0"/>
                <a:cs typeface="Courier New" panose="02070309020205020404" pitchFamily="49" charset="0"/>
              </a:rPr>
              <a:t>y, X</a:t>
            </a:r>
            <a:r>
              <a:rPr lang="en-US" altLang="ja-JP"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altLang="ja-JP" dirty="0">
                <a:latin typeface="Courier New" panose="02070309020205020404" pitchFamily="49" charset="0"/>
                <a:cs typeface="Courier New" panose="02070309020205020404" pitchFamily="49" charset="0"/>
              </a:rPr>
              <a:t>print(z)</a:t>
            </a:r>
            <a:endParaRPr lang="ja-JP" altLang="en-US"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2360830" y="2377679"/>
                <a:ext cx="181876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r>
                            <a:rPr kumimoji="1" lang="en-US" altLang="ja-JP" sz="4000" b="0" i="1" smtClean="0">
                              <a:latin typeface="Cambria Math" panose="02040503050406030204" pitchFamily="18" charset="0"/>
                            </a:rPr>
                            <m:t>11 22</m:t>
                          </m:r>
                        </m:e>
                      </m:d>
                    </m:oMath>
                  </m:oMathPara>
                </a14:m>
                <a:endParaRPr kumimoji="1" lang="ja-JP" altLang="en-US" sz="4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2360830" y="2377679"/>
                <a:ext cx="1818768" cy="615553"/>
              </a:xfrm>
              <a:prstGeom prst="rect">
                <a:avLst/>
              </a:prstGeom>
              <a:blipFill>
                <a:blip r:embed="rId2"/>
                <a:stretch>
                  <a:fillRect/>
                </a:stretch>
              </a:blipFill>
            </p:spPr>
            <p:txBody>
              <a:bodyPr/>
              <a:lstStyle/>
              <a:p>
                <a:r>
                  <a:rPr lang="ja-JP" altLang="en-US">
                    <a:noFill/>
                  </a:rPr>
                  <a:t> </a:t>
                </a:r>
              </a:p>
            </p:txBody>
          </p:sp>
        </mc:Fallback>
      </mc:AlternateContent>
      <p:sp>
        <p:nvSpPr>
          <p:cNvPr id="11" name="正方形/長方形 10"/>
          <p:cNvSpPr/>
          <p:nvPr/>
        </p:nvSpPr>
        <p:spPr>
          <a:xfrm>
            <a:off x="4008781" y="2456556"/>
            <a:ext cx="543739" cy="523220"/>
          </a:xfrm>
          <a:prstGeom prst="rect">
            <a:avLst/>
          </a:prstGeom>
        </p:spPr>
        <p:txBody>
          <a:bodyPr wrap="none">
            <a:spAutoFit/>
          </a:bodyPr>
          <a:lstStyle/>
          <a:p>
            <a:r>
              <a:rPr lang="ja-JP" altLang="en-US" sz="2800" b="1" dirty="0"/>
              <a:t>・</a:t>
            </a:r>
            <a:endParaRPr lang="ja-JP" altLang="en-US" sz="2800" dirty="0"/>
          </a:p>
        </p:txBody>
      </p:sp>
      <mc:AlternateContent xmlns:mc="http://schemas.openxmlformats.org/markup-compatibility/2006" xmlns:a14="http://schemas.microsoft.com/office/drawing/2010/main">
        <mc:Choice Requires="a14">
          <p:sp>
            <p:nvSpPr>
              <p:cNvPr id="13" name="テキスト ボックス 12"/>
              <p:cNvSpPr txBox="1"/>
              <p:nvPr/>
            </p:nvSpPr>
            <p:spPr>
              <a:xfrm>
                <a:off x="4459610" y="1904257"/>
                <a:ext cx="2135200" cy="1627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4000" i="1" smtClean="0">
                              <a:latin typeface="Cambria Math"/>
                            </a:rPr>
                          </m:ctrlPr>
                        </m:dPr>
                        <m:e>
                          <m:m>
                            <m:mPr>
                              <m:mcs>
                                <m:mc>
                                  <m:mcPr>
                                    <m:count m:val="2"/>
                                    <m:mcJc m:val="center"/>
                                  </m:mcPr>
                                </m:mc>
                              </m:mcs>
                              <m:ctrlPr>
                                <a:rPr kumimoji="1" lang="en-US" altLang="ja-JP" sz="4000" b="0" i="1" smtClean="0">
                                  <a:latin typeface="Cambria Math"/>
                                </a:rPr>
                              </m:ctrlPr>
                            </m:mPr>
                            <m:mr>
                              <m:e>
                                <m:r>
                                  <m:rPr>
                                    <m:brk m:alnAt="7"/>
                                  </m:rPr>
                                  <a:rPr kumimoji="1" lang="en-US" altLang="ja-JP" sz="4000" b="0" i="1" smtClean="0">
                                    <a:latin typeface="Cambria Math" panose="02040503050406030204" pitchFamily="18" charset="0"/>
                                  </a:rPr>
                                  <m:t>1</m:t>
                                </m:r>
                              </m:e>
                              <m:e>
                                <m:r>
                                  <a:rPr kumimoji="1" lang="en-US" altLang="ja-JP" sz="4000" b="0" i="1" smtClean="0">
                                    <a:latin typeface="Cambria Math" panose="02040503050406030204" pitchFamily="18" charset="0"/>
                                  </a:rPr>
                                  <m:t>3</m:t>
                                </m:r>
                              </m:e>
                            </m:mr>
                            <m:mr>
                              <m:e>
                                <m:r>
                                  <a:rPr kumimoji="1" lang="en-US" altLang="ja-JP" sz="4000" b="0" i="1" smtClean="0">
                                    <a:latin typeface="Cambria Math" panose="02040503050406030204" pitchFamily="18" charset="0"/>
                                  </a:rPr>
                                  <m:t>5</m:t>
                                </m:r>
                              </m:e>
                              <m:e>
                                <m:r>
                                  <a:rPr kumimoji="1" lang="en-US" altLang="ja-JP" sz="4000" b="0" i="1" smtClean="0">
                                    <a:latin typeface="Cambria Math" panose="02040503050406030204" pitchFamily="18" charset="0"/>
                                  </a:rPr>
                                  <m:t>7</m:t>
                                </m:r>
                              </m:e>
                            </m:mr>
                            <m:mr>
                              <m:e>
                                <m:r>
                                  <a:rPr kumimoji="1" lang="en-US" altLang="ja-JP" sz="4000" b="0" i="1" smtClean="0">
                                    <a:latin typeface="Cambria Math" panose="02040503050406030204" pitchFamily="18" charset="0"/>
                                  </a:rPr>
                                  <m:t>9</m:t>
                                </m:r>
                              </m:e>
                              <m:e>
                                <m:r>
                                  <a:rPr kumimoji="1" lang="en-US" altLang="ja-JP" sz="4000" b="0" i="1" smtClean="0">
                                    <a:latin typeface="Cambria Math" panose="02040503050406030204" pitchFamily="18" charset="0"/>
                                  </a:rPr>
                                  <m:t>11</m:t>
                                </m:r>
                              </m:e>
                            </m:mr>
                          </m:m>
                        </m:e>
                      </m:d>
                    </m:oMath>
                  </m:oMathPara>
                </a14:m>
                <a:endParaRPr kumimoji="1" lang="ja-JP" altLang="en-US" sz="4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459610" y="1904257"/>
                <a:ext cx="2135200" cy="1627818"/>
              </a:xfrm>
              <a:prstGeom prst="rect">
                <a:avLst/>
              </a:prstGeom>
              <a:blipFill>
                <a:blip r:embed="rId3"/>
                <a:stretch>
                  <a:fillRect/>
                </a:stretch>
              </a:blipFill>
            </p:spPr>
            <p:txBody>
              <a:bodyPr/>
              <a:lstStyle/>
              <a:p>
                <a:r>
                  <a:rPr lang="ja-JP" altLang="en-US">
                    <a:noFill/>
                  </a:rPr>
                  <a:t> </a:t>
                </a:r>
              </a:p>
            </p:txBody>
          </p:sp>
        </mc:Fallback>
      </mc:AlternateContent>
      <p:sp>
        <p:nvSpPr>
          <p:cNvPr id="14" name="テキスト ボックス 13"/>
          <p:cNvSpPr txBox="1"/>
          <p:nvPr/>
        </p:nvSpPr>
        <p:spPr>
          <a:xfrm>
            <a:off x="6594810" y="2316004"/>
            <a:ext cx="566181" cy="707886"/>
          </a:xfrm>
          <a:prstGeom prst="rect">
            <a:avLst/>
          </a:prstGeom>
          <a:noFill/>
        </p:spPr>
        <p:txBody>
          <a:bodyPr wrap="none" rtlCol="0">
            <a:spAutoFit/>
          </a:bodyPr>
          <a:lstStyle/>
          <a:p>
            <a:r>
              <a:rPr kumimoji="1" lang="en-US" altLang="ja-JP" sz="4000" b="1" dirty="0"/>
              <a:t>=</a:t>
            </a:r>
            <a:endParaRPr kumimoji="1" lang="ja-JP" altLang="en-US" sz="4000" b="1" dirty="0"/>
          </a:p>
        </p:txBody>
      </p:sp>
      <p:sp>
        <p:nvSpPr>
          <p:cNvPr id="15" name="正方形/長方形 14"/>
          <p:cNvSpPr/>
          <p:nvPr/>
        </p:nvSpPr>
        <p:spPr>
          <a:xfrm>
            <a:off x="7335299" y="2047073"/>
            <a:ext cx="1245748" cy="1245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7200" dirty="0"/>
              <a:t>?</a:t>
            </a:r>
            <a:endParaRPr kumimoji="1" lang="ja-JP" altLang="en-US" sz="7200" dirty="0"/>
          </a:p>
        </p:txBody>
      </p:sp>
      <p:sp>
        <p:nvSpPr>
          <p:cNvPr id="16" name="テキスト ボックス 15"/>
          <p:cNvSpPr txBox="1"/>
          <p:nvPr/>
        </p:nvSpPr>
        <p:spPr>
          <a:xfrm>
            <a:off x="5198693" y="5703912"/>
            <a:ext cx="6489277"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solidFill>
                  <a:srgbClr val="FF0000"/>
                </a:solidFill>
                <a:sym typeface="Wingdings" panose="05000000000000000000" pitchFamily="2" charset="2"/>
              </a:rPr>
              <a:t> X</a:t>
            </a:r>
            <a:r>
              <a:rPr lang="ja-JP" altLang="en-US" sz="2000" dirty="0">
                <a:solidFill>
                  <a:srgbClr val="FF0000"/>
                </a:solidFill>
              </a:rPr>
              <a:t>と</a:t>
            </a:r>
            <a:r>
              <a:rPr lang="en-US" altLang="ja-JP" sz="2000" dirty="0">
                <a:solidFill>
                  <a:srgbClr val="FF0000"/>
                </a:solidFill>
              </a:rPr>
              <a:t>y</a:t>
            </a:r>
            <a:r>
              <a:rPr lang="ja-JP" altLang="en-US" sz="2000" dirty="0">
                <a:solidFill>
                  <a:srgbClr val="FF0000"/>
                </a:solidFill>
              </a:rPr>
              <a:t>を入れ替えて内積計算したらどうなりますか？</a:t>
            </a:r>
            <a:endParaRPr kumimoji="1" lang="ja-JP" altLang="en-US" sz="2000" dirty="0">
              <a:solidFill>
                <a:srgbClr val="FF0000"/>
              </a:solidFill>
            </a:endParaRPr>
          </a:p>
        </p:txBody>
      </p:sp>
      <p:sp>
        <p:nvSpPr>
          <p:cNvPr id="18" name="テキスト ボックス 17"/>
          <p:cNvSpPr txBox="1"/>
          <p:nvPr/>
        </p:nvSpPr>
        <p:spPr>
          <a:xfrm>
            <a:off x="3270214" y="3597766"/>
            <a:ext cx="360996" cy="523220"/>
          </a:xfrm>
          <a:prstGeom prst="rect">
            <a:avLst/>
          </a:prstGeom>
          <a:noFill/>
        </p:spPr>
        <p:txBody>
          <a:bodyPr wrap="none" rtlCol="0">
            <a:spAutoFit/>
          </a:bodyPr>
          <a:lstStyle/>
          <a:p>
            <a:r>
              <a:rPr kumimoji="1" lang="en-US" altLang="ja-JP" sz="2800" dirty="0"/>
              <a:t>y</a:t>
            </a:r>
            <a:endParaRPr kumimoji="1" lang="ja-JP" altLang="en-US" sz="2800" dirty="0"/>
          </a:p>
        </p:txBody>
      </p:sp>
      <p:sp>
        <p:nvSpPr>
          <p:cNvPr id="20" name="テキスト ボックス 19"/>
          <p:cNvSpPr txBox="1"/>
          <p:nvPr/>
        </p:nvSpPr>
        <p:spPr>
          <a:xfrm>
            <a:off x="5318659" y="3597766"/>
            <a:ext cx="417102" cy="523220"/>
          </a:xfrm>
          <a:prstGeom prst="rect">
            <a:avLst/>
          </a:prstGeom>
          <a:noFill/>
        </p:spPr>
        <p:txBody>
          <a:bodyPr wrap="none" rtlCol="0">
            <a:spAutoFit/>
          </a:bodyPr>
          <a:lstStyle/>
          <a:p>
            <a:r>
              <a:rPr kumimoji="1" lang="en-US" altLang="ja-JP" sz="2800" dirty="0"/>
              <a:t>X</a:t>
            </a:r>
            <a:endParaRPr kumimoji="1" lang="ja-JP" altLang="en-US" sz="2800"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32</a:t>
            </a:fld>
            <a:endParaRPr kumimoji="1" lang="ja-JP" altLang="en-US"/>
          </a:p>
        </p:txBody>
      </p:sp>
    </p:spTree>
    <p:extLst>
      <p:ext uri="{BB962C8B-B14F-4D97-AF65-F5344CB8AC3E}">
        <p14:creationId xmlns:p14="http://schemas.microsoft.com/office/powerpoint/2010/main" val="53850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そのほかの</a:t>
            </a:r>
            <a:r>
              <a:rPr lang="en-US" altLang="ja-JP" dirty="0" err="1"/>
              <a:t>NumPy</a:t>
            </a:r>
            <a:r>
              <a:rPr lang="ja-JP" altLang="en-US" dirty="0"/>
              <a:t>のコマンドをいくつか試してみましょう</a:t>
            </a:r>
            <a:endParaRPr kumimoji="1" lang="ja-JP" altLang="en-US" dirty="0"/>
          </a:p>
        </p:txBody>
      </p:sp>
      <p:sp>
        <p:nvSpPr>
          <p:cNvPr id="9" name="コンテンツ プレースホルダー 8"/>
          <p:cNvSpPr>
            <a:spLocks noGrp="1"/>
          </p:cNvSpPr>
          <p:nvPr>
            <p:ph idx="1"/>
          </p:nvPr>
        </p:nvSpPr>
        <p:spPr/>
        <p:txBody>
          <a:bodyPr>
            <a:normAutofit/>
          </a:bodyPr>
          <a:lstStyle/>
          <a:p>
            <a:pPr marL="0" indent="0">
              <a:buNone/>
            </a:pPr>
            <a:r>
              <a:rPr lang="en-US" altLang="ja-JP" dirty="0">
                <a:latin typeface="Courier New" panose="02070309020205020404" pitchFamily="49" charset="0"/>
                <a:cs typeface="Courier New" panose="02070309020205020404" pitchFamily="49" charset="0"/>
              </a:rPr>
              <a:t>import </a:t>
            </a:r>
            <a:r>
              <a:rPr lang="en-US" altLang="ja-JP" dirty="0" err="1">
                <a:latin typeface="Courier New" panose="02070309020205020404" pitchFamily="49" charset="0"/>
                <a:cs typeface="Courier New" panose="02070309020205020404" pitchFamily="49" charset="0"/>
              </a:rPr>
              <a:t>numpy</a:t>
            </a:r>
            <a:r>
              <a:rPr lang="en-US" altLang="ja-JP" dirty="0">
                <a:latin typeface="Courier New" panose="02070309020205020404" pitchFamily="49" charset="0"/>
                <a:cs typeface="Courier New" panose="02070309020205020404" pitchFamily="49" charset="0"/>
              </a:rPr>
              <a:t> as np</a:t>
            </a:r>
          </a:p>
          <a:p>
            <a:pPr marL="0" indent="0">
              <a:buNone/>
            </a:pPr>
            <a:r>
              <a:rPr lang="en-US" altLang="ja-JP" dirty="0">
                <a:latin typeface="Courier New" panose="02070309020205020404" pitchFamily="49" charset="0"/>
                <a:cs typeface="Courier New" panose="02070309020205020404" pitchFamily="49" charset="0"/>
              </a:rPr>
              <a:t>X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[[1,3], [5,3], [9,11]] )</a:t>
            </a:r>
          </a:p>
          <a:p>
            <a:pPr marL="0" indent="0">
              <a:buNone/>
            </a:pPr>
            <a:r>
              <a:rPr lang="en-US" altLang="ja-JP" dirty="0">
                <a:latin typeface="Courier New" panose="02070309020205020404" pitchFamily="49" charset="0"/>
                <a:cs typeface="Courier New" panose="02070309020205020404" pitchFamily="49" charset="0"/>
              </a:rPr>
              <a:t>y = </a:t>
            </a:r>
            <a:r>
              <a:rPr lang="en-US" altLang="ja-JP" dirty="0" err="1">
                <a:latin typeface="Courier New" panose="02070309020205020404" pitchFamily="49" charset="0"/>
                <a:cs typeface="Courier New" panose="02070309020205020404" pitchFamily="49" charset="0"/>
              </a:rPr>
              <a:t>np.array</a:t>
            </a:r>
            <a:r>
              <a:rPr lang="en-US" altLang="ja-JP" dirty="0">
                <a:latin typeface="Courier New" panose="02070309020205020404" pitchFamily="49" charset="0"/>
                <a:cs typeface="Courier New" panose="02070309020205020404" pitchFamily="49" charset="0"/>
              </a:rPr>
              <a:t>( [11,22] )</a:t>
            </a:r>
          </a:p>
          <a:p>
            <a:pPr marL="0" indent="0">
              <a:buNone/>
            </a:pPr>
            <a:r>
              <a:rPr lang="en-US" altLang="ja-JP" dirty="0">
                <a:latin typeface="Courier New" panose="02070309020205020404" pitchFamily="49" charset="0"/>
                <a:cs typeface="Courier New" panose="02070309020205020404" pitchFamily="49" charset="0"/>
              </a:rPr>
              <a:t>z = np.dot(X, y)</a:t>
            </a:r>
          </a:p>
          <a:p>
            <a:pPr marL="0" indent="0">
              <a:buNone/>
            </a:pPr>
            <a:r>
              <a:rPr lang="en-US" altLang="ja-JP" dirty="0">
                <a:latin typeface="Courier New" panose="02070309020205020404" pitchFamily="49" charset="0"/>
                <a:cs typeface="Courier New" panose="02070309020205020404" pitchFamily="49" charset="0"/>
              </a:rPr>
              <a:t>print(z)</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print(X[0])</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print(X[0][1])</a:t>
            </a:r>
          </a:p>
          <a:p>
            <a:pPr marL="0" indent="0">
              <a:buNone/>
            </a:pPr>
            <a:r>
              <a:rPr lang="en-US" altLang="ja-JP" dirty="0">
                <a:solidFill>
                  <a:srgbClr val="0070C0"/>
                </a:solidFill>
                <a:latin typeface="Courier New" panose="02070309020205020404" pitchFamily="49" charset="0"/>
                <a:cs typeface="Courier New" panose="02070309020205020404" pitchFamily="49" charset="0"/>
              </a:rPr>
              <a:t>print(</a:t>
            </a:r>
            <a:r>
              <a:rPr lang="en-US" altLang="ja-JP" dirty="0" err="1">
                <a:solidFill>
                  <a:srgbClr val="0070C0"/>
                </a:solidFill>
                <a:latin typeface="Courier New" panose="02070309020205020404" pitchFamily="49" charset="0"/>
                <a:cs typeface="Courier New" panose="02070309020205020404" pitchFamily="49" charset="0"/>
              </a:rPr>
              <a:t>X.shape</a:t>
            </a:r>
            <a:r>
              <a:rPr lang="en-US" altLang="ja-JP" dirty="0">
                <a:solidFill>
                  <a:srgbClr val="0070C0"/>
                </a:solidFill>
                <a:latin typeface="Courier New" panose="02070309020205020404" pitchFamily="49" charset="0"/>
                <a:cs typeface="Courier New" panose="02070309020205020404" pitchFamily="49" charset="0"/>
              </a:rPr>
              <a:t>)</a:t>
            </a:r>
          </a:p>
        </p:txBody>
      </p:sp>
      <p:sp>
        <p:nvSpPr>
          <p:cNvPr id="5" name="テキスト ボックス 4"/>
          <p:cNvSpPr txBox="1"/>
          <p:nvPr/>
        </p:nvSpPr>
        <p:spPr>
          <a:xfrm>
            <a:off x="5099609" y="4398789"/>
            <a:ext cx="5309467"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solidFill>
                  <a:srgbClr val="FF0000"/>
                </a:solidFill>
              </a:rPr>
              <a:t>X[3]</a:t>
            </a:r>
            <a:r>
              <a:rPr lang="ja-JP" altLang="en-US" sz="2000" dirty="0">
                <a:solidFill>
                  <a:srgbClr val="FF0000"/>
                </a:solidFill>
              </a:rPr>
              <a:t>と見ようとしたらどうなるでしょうか？</a:t>
            </a:r>
            <a:endParaRPr kumimoji="1" lang="ja-JP" altLang="en-US" sz="2000" dirty="0">
              <a:solidFill>
                <a:srgbClr val="FF0000"/>
              </a:solidFill>
            </a:endParaRPr>
          </a:p>
        </p:txBody>
      </p:sp>
      <p:sp>
        <p:nvSpPr>
          <p:cNvPr id="6" name="テキスト ボックス 5"/>
          <p:cNvSpPr txBox="1"/>
          <p:nvPr/>
        </p:nvSpPr>
        <p:spPr>
          <a:xfrm>
            <a:off x="5099608" y="5416603"/>
            <a:ext cx="598272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solidFill>
                  <a:srgbClr val="FF0000"/>
                </a:solidFill>
              </a:rPr>
              <a:t>X</a:t>
            </a:r>
            <a:r>
              <a:rPr lang="ja-JP" altLang="en-US" sz="2000" dirty="0">
                <a:solidFill>
                  <a:srgbClr val="FF0000"/>
                </a:solidFill>
              </a:rPr>
              <a:t>のところを</a:t>
            </a:r>
            <a:r>
              <a:rPr lang="en-US" altLang="ja-JP" sz="2000" dirty="0">
                <a:solidFill>
                  <a:srgbClr val="FF0000"/>
                </a:solidFill>
              </a:rPr>
              <a:t>y</a:t>
            </a:r>
            <a:r>
              <a:rPr kumimoji="1" lang="ja-JP" altLang="en-US" sz="2000" dirty="0">
                <a:solidFill>
                  <a:srgbClr val="FF0000"/>
                </a:solidFill>
              </a:rPr>
              <a:t>や</a:t>
            </a:r>
            <a:r>
              <a:rPr kumimoji="1" lang="en-US" altLang="ja-JP" sz="2000" dirty="0">
                <a:solidFill>
                  <a:srgbClr val="FF0000"/>
                </a:solidFill>
              </a:rPr>
              <a:t>z</a:t>
            </a:r>
            <a:r>
              <a:rPr lang="ja-JP" altLang="en-US" sz="2000" dirty="0">
                <a:solidFill>
                  <a:srgbClr val="FF0000"/>
                </a:solidFill>
              </a:rPr>
              <a:t>に変えたらどうなるでしょうか？</a:t>
            </a:r>
            <a:endParaRPr kumimoji="1" lang="ja-JP" altLang="en-US" sz="2000" dirty="0">
              <a:solidFill>
                <a:srgbClr val="FF0000"/>
              </a:solidFill>
            </a:endParaRPr>
          </a:p>
        </p:txBody>
      </p:sp>
      <p:sp>
        <p:nvSpPr>
          <p:cNvPr id="8" name="テキスト ボックス 7"/>
          <p:cNvSpPr txBox="1"/>
          <p:nvPr/>
        </p:nvSpPr>
        <p:spPr>
          <a:xfrm>
            <a:off x="5099608" y="4907696"/>
            <a:ext cx="257314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sz="2000" dirty="0">
                <a:solidFill>
                  <a:srgbClr val="FF0000"/>
                </a:solidFill>
              </a:rPr>
              <a:t>同じく、</a:t>
            </a:r>
            <a:r>
              <a:rPr lang="en-US" altLang="ja-JP" sz="2000" dirty="0">
                <a:solidFill>
                  <a:srgbClr val="FF0000"/>
                </a:solidFill>
              </a:rPr>
              <a:t>X[0][3]</a:t>
            </a:r>
            <a:r>
              <a:rPr lang="ja-JP" altLang="en-US" sz="2000" dirty="0">
                <a:solidFill>
                  <a:srgbClr val="FF0000"/>
                </a:solidFill>
              </a:rPr>
              <a:t>は？</a:t>
            </a:r>
            <a:endParaRPr kumimoji="1" lang="ja-JP" altLang="en-US" sz="2000" dirty="0">
              <a:solidFill>
                <a:srgbClr val="FF0000"/>
              </a:solidFill>
            </a:endParaRP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33</a:t>
            </a:fld>
            <a:endParaRPr kumimoji="1" lang="ja-JP" altLang="en-US"/>
          </a:p>
        </p:txBody>
      </p:sp>
      <p:sp>
        <p:nvSpPr>
          <p:cNvPr id="4" name="テキスト ボックス 3"/>
          <p:cNvSpPr txBox="1"/>
          <p:nvPr/>
        </p:nvSpPr>
        <p:spPr>
          <a:xfrm>
            <a:off x="5890805" y="1108684"/>
            <a:ext cx="2646878" cy="461665"/>
          </a:xfrm>
          <a:prstGeom prst="rect">
            <a:avLst/>
          </a:prstGeom>
          <a:noFill/>
        </p:spPr>
        <p:txBody>
          <a:bodyPr wrap="none" rtlCol="0">
            <a:spAutoFit/>
          </a:bodyPr>
          <a:lstStyle/>
          <a:p>
            <a:r>
              <a:rPr kumimoji="1" lang="ja-JP" altLang="en-US" sz="2400" dirty="0">
                <a:solidFill>
                  <a:srgbClr val="0070C0"/>
                </a:solidFill>
              </a:rPr>
              <a:t>青文字箇所を追加</a:t>
            </a:r>
          </a:p>
        </p:txBody>
      </p:sp>
    </p:spTree>
    <p:extLst>
      <p:ext uri="{BB962C8B-B14F-4D97-AF65-F5344CB8AC3E}">
        <p14:creationId xmlns:p14="http://schemas.microsoft.com/office/powerpoint/2010/main" val="230620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34</a:t>
            </a:fld>
            <a:endParaRPr kumimoji="1" lang="ja-JP" altLang="en-US"/>
          </a:p>
        </p:txBody>
      </p:sp>
      <p:sp>
        <p:nvSpPr>
          <p:cNvPr id="5" name="テキスト ボックス 4"/>
          <p:cNvSpPr txBox="1"/>
          <p:nvPr/>
        </p:nvSpPr>
        <p:spPr>
          <a:xfrm>
            <a:off x="704731" y="2665927"/>
            <a:ext cx="10956846" cy="1200329"/>
          </a:xfrm>
          <a:prstGeom prst="rect">
            <a:avLst/>
          </a:prstGeom>
          <a:noFill/>
        </p:spPr>
        <p:txBody>
          <a:bodyPr wrap="none" rtlCol="0">
            <a:spAutoFit/>
          </a:bodyPr>
          <a:lstStyle/>
          <a:p>
            <a:r>
              <a:rPr kumimoji="1" lang="ja-JP" altLang="en-US" sz="2400" dirty="0"/>
              <a:t>なぜ、行列（内積）なんていう道具を使うのか？</a:t>
            </a:r>
            <a:endParaRPr kumimoji="1" lang="en-US" altLang="ja-JP" sz="2400" dirty="0"/>
          </a:p>
          <a:p>
            <a:endParaRPr lang="en-US" altLang="ja-JP" sz="2400" dirty="0"/>
          </a:p>
          <a:p>
            <a:r>
              <a:rPr kumimoji="1" lang="ja-JP" altLang="en-US" sz="2400" dirty="0"/>
              <a:t>それは、行列を使うとニューラルネットワークをシンプルに記述できるから。</a:t>
            </a:r>
          </a:p>
        </p:txBody>
      </p:sp>
    </p:spTree>
    <p:extLst>
      <p:ext uri="{BB962C8B-B14F-4D97-AF65-F5344CB8AC3E}">
        <p14:creationId xmlns:p14="http://schemas.microsoft.com/office/powerpoint/2010/main" val="261431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5"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9" y="5179138"/>
            <a:ext cx="222576"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m>
                            <m:mPr>
                              <m:mcs>
                                <m:mc>
                                  <m:mcPr>
                                    <m:count m:val="2"/>
                                    <m:mcJc m:val="center"/>
                                  </m:mcPr>
                                </m:mc>
                              </m:mcs>
                              <m:ctrlPr>
                                <a:rPr kumimoji="1" lang="en-US" altLang="ja-JP" sz="2800" b="0" i="1" smtClean="0">
                                  <a:latin typeface="Cambria Math"/>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35</a:t>
            </a:fld>
            <a:endParaRPr kumimoji="1" lang="ja-JP" altLang="en-US"/>
          </a:p>
        </p:txBody>
      </p:sp>
    </p:spTree>
    <p:extLst>
      <p:ext uri="{BB962C8B-B14F-4D97-AF65-F5344CB8AC3E}">
        <p14:creationId xmlns:p14="http://schemas.microsoft.com/office/powerpoint/2010/main" val="187804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3"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7" y="5179138"/>
            <a:ext cx="222578"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m>
                            <m:mPr>
                              <m:mcs>
                                <m:mc>
                                  <m:mcPr>
                                    <m:count m:val="2"/>
                                    <m:mcJc m:val="center"/>
                                  </m:mcPr>
                                </m:mc>
                              </m:mcs>
                              <m:ctrlPr>
                                <a:rPr kumimoji="1" lang="en-US" altLang="ja-JP" sz="2800" b="0" i="1" smtClean="0">
                                  <a:latin typeface="Cambria Math"/>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107" name="正方形/長方形 106"/>
          <p:cNvSpPr/>
          <p:nvPr/>
        </p:nvSpPr>
        <p:spPr>
          <a:xfrm>
            <a:off x="133199" y="161941"/>
            <a:ext cx="11928813" cy="657022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テキスト ボックス 107"/>
          <p:cNvSpPr txBox="1"/>
          <p:nvPr/>
        </p:nvSpPr>
        <p:spPr>
          <a:xfrm>
            <a:off x="384340" y="3020450"/>
            <a:ext cx="11423320" cy="92333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ja-JP" altLang="en-US" sz="5400" dirty="0"/>
              <a:t>こいつを</a:t>
            </a:r>
            <a:r>
              <a:rPr kumimoji="1" lang="en-US" altLang="ja-JP" sz="5400" dirty="0"/>
              <a:t>Python</a:t>
            </a:r>
            <a:r>
              <a:rPr kumimoji="1" lang="ja-JP" altLang="en-US" sz="5400" dirty="0"/>
              <a:t>で実装してみよう！</a:t>
            </a:r>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36</a:t>
            </a:fld>
            <a:endParaRPr kumimoji="1" lang="ja-JP" altLang="en-US"/>
          </a:p>
        </p:txBody>
      </p:sp>
    </p:spTree>
    <p:extLst>
      <p:ext uri="{BB962C8B-B14F-4D97-AF65-F5344CB8AC3E}">
        <p14:creationId xmlns:p14="http://schemas.microsoft.com/office/powerpoint/2010/main" val="5822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ニューラルネットワークを行列計算で表現してみる</a:t>
            </a:r>
            <a:endParaRPr kumimoji="1" lang="ja-JP" altLang="en-US" dirty="0"/>
          </a:p>
        </p:txBody>
      </p:sp>
      <p:grpSp>
        <p:nvGrpSpPr>
          <p:cNvPr id="55" name="グループ化 54"/>
          <p:cNvGrpSpPr/>
          <p:nvPr/>
        </p:nvGrpSpPr>
        <p:grpSpPr>
          <a:xfrm>
            <a:off x="632811" y="2103762"/>
            <a:ext cx="6218534" cy="3252651"/>
            <a:chOff x="1100138" y="401397"/>
            <a:chExt cx="11398443" cy="5962041"/>
          </a:xfrm>
        </p:grpSpPr>
        <p:sp>
          <p:nvSpPr>
            <p:cNvPr id="56" name="楕円 3"/>
            <p:cNvSpPr/>
            <p:nvPr/>
          </p:nvSpPr>
          <p:spPr>
            <a:xfrm>
              <a:off x="1100138"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1.0</a:t>
              </a:r>
              <a:endParaRPr lang="ja-JP" altLang="en-US" sz="1400" dirty="0"/>
            </a:p>
          </p:txBody>
        </p:sp>
        <p:sp>
          <p:nvSpPr>
            <p:cNvPr id="57" name="楕円 4"/>
            <p:cNvSpPr/>
            <p:nvPr/>
          </p:nvSpPr>
          <p:spPr>
            <a:xfrm>
              <a:off x="1100138"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0.5</a:t>
              </a:r>
              <a:endParaRPr kumimoji="1" lang="ja-JP" altLang="en-US" sz="1400" dirty="0"/>
            </a:p>
          </p:txBody>
        </p:sp>
        <p:sp>
          <p:nvSpPr>
            <p:cNvPr id="58" name="楕円 5"/>
            <p:cNvSpPr/>
            <p:nvPr/>
          </p:nvSpPr>
          <p:spPr>
            <a:xfrm>
              <a:off x="6996516"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59" name="楕円 6"/>
            <p:cNvSpPr/>
            <p:nvPr/>
          </p:nvSpPr>
          <p:spPr>
            <a:xfrm>
              <a:off x="6996516"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0" name="楕円 7"/>
            <p:cNvSpPr/>
            <p:nvPr/>
          </p:nvSpPr>
          <p:spPr>
            <a:xfrm>
              <a:off x="9776207" y="1214438"/>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1" name="楕円 8"/>
            <p:cNvSpPr/>
            <p:nvPr/>
          </p:nvSpPr>
          <p:spPr>
            <a:xfrm>
              <a:off x="9776207" y="4032765"/>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2" name="楕円 9"/>
            <p:cNvSpPr/>
            <p:nvPr/>
          </p:nvSpPr>
          <p:spPr>
            <a:xfrm>
              <a:off x="4048327" y="542591"/>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+0.1</a:t>
              </a:r>
              <a:endParaRPr lang="ja-JP" altLang="en-US" sz="1400" dirty="0"/>
            </a:p>
          </p:txBody>
        </p:sp>
        <p:sp>
          <p:nvSpPr>
            <p:cNvPr id="63" name="楕円 10"/>
            <p:cNvSpPr/>
            <p:nvPr/>
          </p:nvSpPr>
          <p:spPr>
            <a:xfrm>
              <a:off x="4035046" y="2667202"/>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+0.2</a:t>
              </a:r>
              <a:endParaRPr lang="ja-JP" altLang="en-US" sz="1400" dirty="0"/>
            </a:p>
          </p:txBody>
        </p:sp>
        <p:sp>
          <p:nvSpPr>
            <p:cNvPr id="64" name="楕円 11"/>
            <p:cNvSpPr/>
            <p:nvPr/>
          </p:nvSpPr>
          <p:spPr>
            <a:xfrm>
              <a:off x="4004202" y="4791813"/>
              <a:ext cx="1571625" cy="15716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t>+0.3</a:t>
              </a:r>
              <a:endParaRPr lang="ja-JP" altLang="en-US" sz="1400" dirty="0"/>
            </a:p>
          </p:txBody>
        </p:sp>
        <p:cxnSp>
          <p:nvCxnSpPr>
            <p:cNvPr id="65" name="直線矢印コネクタ 64"/>
            <p:cNvCxnSpPr>
              <a:stCxn id="56" idx="6"/>
              <a:endCxn id="62" idx="2"/>
            </p:cNvCxnSpPr>
            <p:nvPr/>
          </p:nvCxnSpPr>
          <p:spPr>
            <a:xfrm flipV="1">
              <a:off x="2671763"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56" idx="6"/>
              <a:endCxn id="63" idx="1"/>
            </p:cNvCxnSpPr>
            <p:nvPr/>
          </p:nvCxnSpPr>
          <p:spPr>
            <a:xfrm>
              <a:off x="2671763" y="2000251"/>
              <a:ext cx="1593442" cy="8971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57" idx="6"/>
              <a:endCxn id="63" idx="3"/>
            </p:cNvCxnSpPr>
            <p:nvPr/>
          </p:nvCxnSpPr>
          <p:spPr>
            <a:xfrm flipV="1">
              <a:off x="2671763" y="4008668"/>
              <a:ext cx="1593442" cy="80991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57" idx="6"/>
              <a:endCxn id="64" idx="2"/>
            </p:cNvCxnSpPr>
            <p:nvPr/>
          </p:nvCxnSpPr>
          <p:spPr>
            <a:xfrm>
              <a:off x="2671763" y="4818578"/>
              <a:ext cx="133243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cxnSpLocks/>
              <a:stCxn id="56" idx="6"/>
              <a:endCxn id="64" idx="1"/>
            </p:cNvCxnSpPr>
            <p:nvPr/>
          </p:nvCxnSpPr>
          <p:spPr>
            <a:xfrm>
              <a:off x="2671763" y="2000251"/>
              <a:ext cx="1562598" cy="30217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57" idx="6"/>
              <a:endCxn id="62" idx="3"/>
            </p:cNvCxnSpPr>
            <p:nvPr/>
          </p:nvCxnSpPr>
          <p:spPr>
            <a:xfrm flipV="1">
              <a:off x="2671763" y="1884057"/>
              <a:ext cx="1606723" cy="293452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cxnSpLocks/>
              <a:stCxn id="62" idx="6"/>
              <a:endCxn id="58" idx="2"/>
            </p:cNvCxnSpPr>
            <p:nvPr/>
          </p:nvCxnSpPr>
          <p:spPr>
            <a:xfrm>
              <a:off x="5619952" y="1328404"/>
              <a:ext cx="1376564" cy="67184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cxnSpLocks/>
              <a:stCxn id="63" idx="6"/>
              <a:endCxn id="58" idx="3"/>
            </p:cNvCxnSpPr>
            <p:nvPr/>
          </p:nvCxnSpPr>
          <p:spPr>
            <a:xfrm flipV="1">
              <a:off x="5606671" y="2555904"/>
              <a:ext cx="1620004" cy="89711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stCxn id="64" idx="6"/>
              <a:endCxn id="58" idx="4"/>
            </p:cNvCxnSpPr>
            <p:nvPr/>
          </p:nvCxnSpPr>
          <p:spPr>
            <a:xfrm flipV="1">
              <a:off x="5575827" y="2786063"/>
              <a:ext cx="2206502" cy="279156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cxnSpLocks/>
              <a:stCxn id="62" idx="6"/>
              <a:endCxn id="59" idx="0"/>
            </p:cNvCxnSpPr>
            <p:nvPr/>
          </p:nvCxnSpPr>
          <p:spPr>
            <a:xfrm>
              <a:off x="5619952" y="1328404"/>
              <a:ext cx="2162377" cy="27043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cxnSpLocks/>
              <a:stCxn id="63" idx="6"/>
              <a:endCxn id="59" idx="1"/>
            </p:cNvCxnSpPr>
            <p:nvPr/>
          </p:nvCxnSpPr>
          <p:spPr>
            <a:xfrm>
              <a:off x="5606671" y="3453015"/>
              <a:ext cx="1620004" cy="80990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cxnSpLocks/>
              <a:stCxn id="64" idx="6"/>
              <a:endCxn id="59" idx="2"/>
            </p:cNvCxnSpPr>
            <p:nvPr/>
          </p:nvCxnSpPr>
          <p:spPr>
            <a:xfrm flipV="1">
              <a:off x="5575827" y="4818578"/>
              <a:ext cx="1420689" cy="759048"/>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cxnSpLocks/>
              <a:stCxn id="58" idx="6"/>
              <a:endCxn id="60" idx="2"/>
            </p:cNvCxnSpPr>
            <p:nvPr/>
          </p:nvCxnSpPr>
          <p:spPr>
            <a:xfrm>
              <a:off x="8568141" y="2000251"/>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cxnSpLocks/>
              <a:stCxn id="58" idx="6"/>
              <a:endCxn id="61" idx="1"/>
            </p:cNvCxnSpPr>
            <p:nvPr/>
          </p:nvCxnSpPr>
          <p:spPr>
            <a:xfrm>
              <a:off x="8568141" y="2000251"/>
              <a:ext cx="1438225" cy="2262673"/>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stCxn id="59" idx="6"/>
              <a:endCxn id="61" idx="2"/>
            </p:cNvCxnSpPr>
            <p:nvPr/>
          </p:nvCxnSpPr>
          <p:spPr>
            <a:xfrm>
              <a:off x="8568141" y="4818578"/>
              <a:ext cx="1208066"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cxnSpLocks/>
              <a:stCxn id="59" idx="6"/>
              <a:endCxn id="60" idx="3"/>
            </p:cNvCxnSpPr>
            <p:nvPr/>
          </p:nvCxnSpPr>
          <p:spPr>
            <a:xfrm flipV="1">
              <a:off x="8568141" y="2555904"/>
              <a:ext cx="1438225" cy="226267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052699" y="1357198"/>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2" name="テキスト ボックス 81"/>
            <p:cNvSpPr txBox="1"/>
            <p:nvPr/>
          </p:nvSpPr>
          <p:spPr>
            <a:xfrm>
              <a:off x="3151310" y="206092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83" name="テキスト ボックス 82"/>
            <p:cNvSpPr txBox="1"/>
            <p:nvPr/>
          </p:nvSpPr>
          <p:spPr>
            <a:xfrm>
              <a:off x="2698597" y="2764651"/>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84" name="テキスト ボックス 83"/>
            <p:cNvSpPr txBox="1"/>
            <p:nvPr/>
          </p:nvSpPr>
          <p:spPr>
            <a:xfrm>
              <a:off x="2774794" y="3647678"/>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85" name="テキスト ボックス 84"/>
            <p:cNvSpPr txBox="1"/>
            <p:nvPr/>
          </p:nvSpPr>
          <p:spPr>
            <a:xfrm>
              <a:off x="3075109" y="4136253"/>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6" name="テキスト ボックス 85"/>
            <p:cNvSpPr txBox="1"/>
            <p:nvPr/>
          </p:nvSpPr>
          <p:spPr>
            <a:xfrm>
              <a:off x="3093041" y="488032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87" name="テキスト ボックス 86"/>
            <p:cNvSpPr txBox="1"/>
            <p:nvPr/>
          </p:nvSpPr>
          <p:spPr>
            <a:xfrm>
              <a:off x="6035942" y="1329095"/>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88" name="テキスト ボックス 87"/>
            <p:cNvSpPr txBox="1"/>
            <p:nvPr/>
          </p:nvSpPr>
          <p:spPr>
            <a:xfrm>
              <a:off x="5825326" y="2005380"/>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89" name="テキスト ボックス 88"/>
            <p:cNvSpPr txBox="1"/>
            <p:nvPr/>
          </p:nvSpPr>
          <p:spPr>
            <a:xfrm>
              <a:off x="5899908" y="2783936"/>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0" name="テキスト ボックス 89"/>
            <p:cNvSpPr txBox="1"/>
            <p:nvPr/>
          </p:nvSpPr>
          <p:spPr>
            <a:xfrm>
              <a:off x="6027173" y="3444424"/>
              <a:ext cx="788045" cy="564149"/>
            </a:xfrm>
            <a:prstGeom prst="rect">
              <a:avLst/>
            </a:prstGeom>
            <a:noFill/>
          </p:spPr>
          <p:txBody>
            <a:bodyPr wrap="none" rtlCol="0">
              <a:spAutoFit/>
            </a:bodyPr>
            <a:lstStyle/>
            <a:p>
              <a:r>
                <a:rPr kumimoji="1" lang="en-US" altLang="ja-JP" sz="1400" dirty="0"/>
                <a:t>0.5</a:t>
              </a:r>
              <a:endParaRPr kumimoji="1" lang="ja-JP" altLang="en-US" sz="1400" dirty="0"/>
            </a:p>
          </p:txBody>
        </p:sp>
        <p:sp>
          <p:nvSpPr>
            <p:cNvPr id="91" name="テキスト ボックス 90"/>
            <p:cNvSpPr txBox="1"/>
            <p:nvPr/>
          </p:nvSpPr>
          <p:spPr>
            <a:xfrm>
              <a:off x="5746102" y="4607145"/>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2" name="テキスト ボックス 91"/>
            <p:cNvSpPr txBox="1"/>
            <p:nvPr/>
          </p:nvSpPr>
          <p:spPr>
            <a:xfrm>
              <a:off x="6035942" y="5249652"/>
              <a:ext cx="788045" cy="564149"/>
            </a:xfrm>
            <a:prstGeom prst="rect">
              <a:avLst/>
            </a:prstGeom>
            <a:noFill/>
          </p:spPr>
          <p:txBody>
            <a:bodyPr wrap="none" rtlCol="0">
              <a:spAutoFit/>
            </a:bodyPr>
            <a:lstStyle/>
            <a:p>
              <a:r>
                <a:rPr kumimoji="1" lang="en-US" altLang="ja-JP" sz="1400" dirty="0"/>
                <a:t>0.6</a:t>
              </a:r>
              <a:endParaRPr kumimoji="1" lang="ja-JP" altLang="en-US" sz="1400" dirty="0"/>
            </a:p>
          </p:txBody>
        </p:sp>
        <p:sp>
          <p:nvSpPr>
            <p:cNvPr id="93" name="テキスト ボックス 92"/>
            <p:cNvSpPr txBox="1"/>
            <p:nvPr/>
          </p:nvSpPr>
          <p:spPr>
            <a:xfrm>
              <a:off x="8822071" y="1690086"/>
              <a:ext cx="788045" cy="564149"/>
            </a:xfrm>
            <a:prstGeom prst="rect">
              <a:avLst/>
            </a:prstGeom>
            <a:noFill/>
          </p:spPr>
          <p:txBody>
            <a:bodyPr wrap="none" rtlCol="0">
              <a:spAutoFit/>
            </a:bodyPr>
            <a:lstStyle/>
            <a:p>
              <a:r>
                <a:rPr kumimoji="1" lang="en-US" altLang="ja-JP" sz="1400" dirty="0"/>
                <a:t>0.1</a:t>
              </a:r>
              <a:endParaRPr kumimoji="1" lang="ja-JP" altLang="en-US" sz="1400" dirty="0"/>
            </a:p>
          </p:txBody>
        </p:sp>
        <p:sp>
          <p:nvSpPr>
            <p:cNvPr id="94" name="テキスト ボックス 93"/>
            <p:cNvSpPr txBox="1"/>
            <p:nvPr/>
          </p:nvSpPr>
          <p:spPr>
            <a:xfrm>
              <a:off x="8526825" y="2528666"/>
              <a:ext cx="788045" cy="564149"/>
            </a:xfrm>
            <a:prstGeom prst="rect">
              <a:avLst/>
            </a:prstGeom>
            <a:noFill/>
          </p:spPr>
          <p:txBody>
            <a:bodyPr wrap="none" rtlCol="0">
              <a:spAutoFit/>
            </a:bodyPr>
            <a:lstStyle/>
            <a:p>
              <a:r>
                <a:rPr kumimoji="1" lang="en-US" altLang="ja-JP" sz="1400" dirty="0"/>
                <a:t>0.3</a:t>
              </a:r>
              <a:endParaRPr kumimoji="1" lang="ja-JP" altLang="en-US" sz="1400" dirty="0"/>
            </a:p>
          </p:txBody>
        </p:sp>
        <p:sp>
          <p:nvSpPr>
            <p:cNvPr id="95" name="テキスト ボックス 94"/>
            <p:cNvSpPr txBox="1"/>
            <p:nvPr/>
          </p:nvSpPr>
          <p:spPr>
            <a:xfrm>
              <a:off x="8587156" y="3812510"/>
              <a:ext cx="788045" cy="564149"/>
            </a:xfrm>
            <a:prstGeom prst="rect">
              <a:avLst/>
            </a:prstGeom>
            <a:noFill/>
          </p:spPr>
          <p:txBody>
            <a:bodyPr wrap="none" rtlCol="0">
              <a:spAutoFit/>
            </a:bodyPr>
            <a:lstStyle/>
            <a:p>
              <a:r>
                <a:rPr kumimoji="1" lang="en-US" altLang="ja-JP" sz="1400" dirty="0"/>
                <a:t>0.2</a:t>
              </a:r>
              <a:endParaRPr kumimoji="1" lang="ja-JP" altLang="en-US" sz="1400" dirty="0"/>
            </a:p>
          </p:txBody>
        </p:sp>
        <p:sp>
          <p:nvSpPr>
            <p:cNvPr id="96" name="テキスト ボックス 95"/>
            <p:cNvSpPr txBox="1"/>
            <p:nvPr/>
          </p:nvSpPr>
          <p:spPr>
            <a:xfrm>
              <a:off x="8845505" y="4806368"/>
              <a:ext cx="788045" cy="564149"/>
            </a:xfrm>
            <a:prstGeom prst="rect">
              <a:avLst/>
            </a:prstGeom>
            <a:noFill/>
          </p:spPr>
          <p:txBody>
            <a:bodyPr wrap="none" rtlCol="0">
              <a:spAutoFit/>
            </a:bodyPr>
            <a:lstStyle/>
            <a:p>
              <a:r>
                <a:rPr kumimoji="1" lang="en-US" altLang="ja-JP" sz="1400" dirty="0"/>
                <a:t>0.4</a:t>
              </a:r>
              <a:endParaRPr kumimoji="1" lang="ja-JP" altLang="en-US" sz="1400" dirty="0"/>
            </a:p>
          </p:txBody>
        </p:sp>
        <p:sp>
          <p:nvSpPr>
            <p:cNvPr id="97" name="フリーフォーム: 図形 93"/>
            <p:cNvSpPr/>
            <p:nvPr/>
          </p:nvSpPr>
          <p:spPr>
            <a:xfrm>
              <a:off x="5051251" y="107142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8" name="フリーフォーム: 図形 94"/>
            <p:cNvSpPr/>
            <p:nvPr/>
          </p:nvSpPr>
          <p:spPr>
            <a:xfrm>
              <a:off x="5097279" y="3168188"/>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9" name="フリーフォーム: 図形 95"/>
            <p:cNvSpPr/>
            <p:nvPr/>
          </p:nvSpPr>
          <p:spPr>
            <a:xfrm>
              <a:off x="5019014" y="5315912"/>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0" name="フリーフォーム: 図形 96"/>
            <p:cNvSpPr/>
            <p:nvPr/>
          </p:nvSpPr>
          <p:spPr>
            <a:xfrm>
              <a:off x="8033681" y="1739495"/>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1" name="フリーフォーム: 図形 97"/>
            <p:cNvSpPr/>
            <p:nvPr/>
          </p:nvSpPr>
          <p:spPr>
            <a:xfrm>
              <a:off x="8021603" y="4607147"/>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102" name="直線矢印コネクタ 101"/>
            <p:cNvCxnSpPr>
              <a:cxnSpLocks/>
            </p:cNvCxnSpPr>
            <p:nvPr/>
          </p:nvCxnSpPr>
          <p:spPr>
            <a:xfrm>
              <a:off x="11347832" y="1996901"/>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11347832" y="4818578"/>
              <a:ext cx="655278"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517099" y="406421"/>
              <a:ext cx="1123008" cy="564149"/>
            </a:xfrm>
            <a:prstGeom prst="rect">
              <a:avLst/>
            </a:prstGeom>
            <a:noFill/>
          </p:spPr>
          <p:txBody>
            <a:bodyPr wrap="none" rtlCol="0">
              <a:spAutoFit/>
            </a:bodyPr>
            <a:lstStyle/>
            <a:p>
              <a:r>
                <a:rPr kumimoji="1" lang="en-US" altLang="ja-JP" sz="1400" u="sng" dirty="0"/>
                <a:t>Input</a:t>
              </a:r>
              <a:endParaRPr kumimoji="1" lang="ja-JP" altLang="en-US" sz="1400" u="sng" dirty="0"/>
            </a:p>
          </p:txBody>
        </p:sp>
        <p:sp>
          <p:nvSpPr>
            <p:cNvPr id="105" name="テキスト ボックス 104"/>
            <p:cNvSpPr txBox="1"/>
            <p:nvPr/>
          </p:nvSpPr>
          <p:spPr>
            <a:xfrm>
              <a:off x="11117006" y="401397"/>
              <a:ext cx="1381575" cy="564149"/>
            </a:xfrm>
            <a:prstGeom prst="rect">
              <a:avLst/>
            </a:prstGeom>
            <a:noFill/>
          </p:spPr>
          <p:txBody>
            <a:bodyPr wrap="none" rtlCol="0">
              <a:spAutoFit/>
            </a:bodyPr>
            <a:lstStyle/>
            <a:p>
              <a:r>
                <a:rPr kumimoji="1" lang="en-US" altLang="ja-JP" sz="1400" u="sng" dirty="0">
                  <a:solidFill>
                    <a:srgbClr val="0070C0"/>
                  </a:solidFill>
                </a:rPr>
                <a:t>Output</a:t>
              </a:r>
              <a:endParaRPr kumimoji="1" lang="ja-JP" altLang="en-US" sz="1400" u="sng" dirty="0">
                <a:solidFill>
                  <a:srgbClr val="0070C0"/>
                </a:solidFill>
              </a:endParaRPr>
            </a:p>
          </p:txBody>
        </p:sp>
      </p:grpSp>
      <p:sp>
        <p:nvSpPr>
          <p:cNvPr id="4096" name="テキスト ボックス 4095"/>
          <p:cNvSpPr txBox="1"/>
          <p:nvPr/>
        </p:nvSpPr>
        <p:spPr>
          <a:xfrm>
            <a:off x="701824" y="1524540"/>
            <a:ext cx="2723823" cy="369332"/>
          </a:xfrm>
          <a:prstGeom prst="rect">
            <a:avLst/>
          </a:prstGeom>
          <a:noFill/>
        </p:spPr>
        <p:txBody>
          <a:bodyPr wrap="none" rtlCol="0">
            <a:spAutoFit/>
          </a:bodyPr>
          <a:lstStyle/>
          <a:p>
            <a:r>
              <a:rPr kumimoji="1" lang="ja-JP" altLang="en-US" dirty="0"/>
              <a:t>先ほどの模型の前半部分</a:t>
            </a:r>
          </a:p>
        </p:txBody>
      </p:sp>
      <p:sp>
        <p:nvSpPr>
          <p:cNvPr id="4101" name="右大かっこ 4100"/>
          <p:cNvSpPr/>
          <p:nvPr/>
        </p:nvSpPr>
        <p:spPr>
          <a:xfrm rot="5400000">
            <a:off x="923190" y="5406442"/>
            <a:ext cx="230038" cy="540633"/>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rot="5400000">
            <a:off x="1770887" y="5306205"/>
            <a:ext cx="219552" cy="751595"/>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右大かっこ 116"/>
          <p:cNvSpPr/>
          <p:nvPr/>
        </p:nvSpPr>
        <p:spPr>
          <a:xfrm rot="5400000">
            <a:off x="2900434" y="5477331"/>
            <a:ext cx="219554" cy="409348"/>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02" name="円/楕円 4101"/>
          <p:cNvSpPr/>
          <p:nvPr/>
        </p:nvSpPr>
        <p:spPr>
          <a:xfrm>
            <a:off x="2338597" y="2263570"/>
            <a:ext cx="684496" cy="2915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4" name="テキスト ボックス 4103"/>
          <p:cNvSpPr txBox="1"/>
          <p:nvPr/>
        </p:nvSpPr>
        <p:spPr>
          <a:xfrm>
            <a:off x="738353" y="5809582"/>
            <a:ext cx="646331" cy="646331"/>
          </a:xfrm>
          <a:prstGeom prst="rect">
            <a:avLst/>
          </a:prstGeom>
          <a:noFill/>
        </p:spPr>
        <p:txBody>
          <a:bodyPr wrap="none" rtlCol="0">
            <a:spAutoFit/>
          </a:bodyPr>
          <a:lstStyle/>
          <a:p>
            <a:pPr algn="ctr"/>
            <a:r>
              <a:rPr kumimoji="1" lang="ja-JP" altLang="en-US" dirty="0"/>
              <a:t>入力</a:t>
            </a:r>
            <a:endParaRPr kumimoji="1" lang="en-US" altLang="ja-JP" dirty="0"/>
          </a:p>
          <a:p>
            <a:pPr algn="ctr"/>
            <a:r>
              <a:rPr kumimoji="1" lang="en-US" altLang="ja-JP" b="1" dirty="0"/>
              <a:t>x</a:t>
            </a:r>
            <a:endParaRPr kumimoji="1" lang="ja-JP" altLang="en-US" b="1" dirty="0"/>
          </a:p>
        </p:txBody>
      </p:sp>
      <p:sp>
        <p:nvSpPr>
          <p:cNvPr id="121" name="テキスト ボックス 120"/>
          <p:cNvSpPr txBox="1"/>
          <p:nvPr/>
        </p:nvSpPr>
        <p:spPr>
          <a:xfrm>
            <a:off x="1534498" y="5823131"/>
            <a:ext cx="646332" cy="646331"/>
          </a:xfrm>
          <a:prstGeom prst="rect">
            <a:avLst/>
          </a:prstGeom>
          <a:noFill/>
        </p:spPr>
        <p:txBody>
          <a:bodyPr wrap="none" rtlCol="0">
            <a:spAutoFit/>
          </a:bodyPr>
          <a:lstStyle/>
          <a:p>
            <a:pPr algn="ctr"/>
            <a:r>
              <a:rPr kumimoji="1" lang="ja-JP" altLang="en-US" dirty="0"/>
              <a:t>重み</a:t>
            </a:r>
            <a:endParaRPr kumimoji="1" lang="en-US" altLang="ja-JP" dirty="0"/>
          </a:p>
          <a:p>
            <a:pPr algn="ctr"/>
            <a:r>
              <a:rPr lang="en-US" altLang="ja-JP" b="1" dirty="0"/>
              <a:t>W</a:t>
            </a:r>
            <a:endParaRPr kumimoji="1" lang="ja-JP" altLang="en-US" b="1" dirty="0"/>
          </a:p>
        </p:txBody>
      </p:sp>
      <p:sp>
        <p:nvSpPr>
          <p:cNvPr id="122" name="テキスト ボックス 121"/>
          <p:cNvSpPr txBox="1"/>
          <p:nvPr/>
        </p:nvSpPr>
        <p:spPr>
          <a:xfrm>
            <a:off x="2077393" y="6007796"/>
            <a:ext cx="761747" cy="646331"/>
          </a:xfrm>
          <a:prstGeom prst="rect">
            <a:avLst/>
          </a:prstGeom>
          <a:noFill/>
        </p:spPr>
        <p:txBody>
          <a:bodyPr wrap="none" rtlCol="0">
            <a:spAutoFit/>
          </a:bodyPr>
          <a:lstStyle/>
          <a:p>
            <a:pPr algn="ctr"/>
            <a:r>
              <a:rPr kumimoji="1" lang="ja-JP" altLang="en-US" dirty="0"/>
              <a:t>ﾊﾞｲｱｽ</a:t>
            </a:r>
            <a:endParaRPr kumimoji="1" lang="en-US" altLang="ja-JP" dirty="0"/>
          </a:p>
          <a:p>
            <a:pPr algn="ctr"/>
            <a:r>
              <a:rPr kumimoji="1" lang="en-US" altLang="ja-JP" b="1" dirty="0"/>
              <a:t>b</a:t>
            </a:r>
            <a:endParaRPr kumimoji="1" lang="ja-JP" altLang="en-US" b="1" dirty="0"/>
          </a:p>
        </p:txBody>
      </p:sp>
      <p:sp>
        <p:nvSpPr>
          <p:cNvPr id="123" name="テキスト ボックス 122"/>
          <p:cNvSpPr txBox="1"/>
          <p:nvPr/>
        </p:nvSpPr>
        <p:spPr>
          <a:xfrm>
            <a:off x="2706227" y="5791778"/>
            <a:ext cx="646331" cy="646331"/>
          </a:xfrm>
          <a:prstGeom prst="rect">
            <a:avLst/>
          </a:prstGeom>
          <a:noFill/>
        </p:spPr>
        <p:txBody>
          <a:bodyPr wrap="none" rtlCol="0">
            <a:spAutoFit/>
          </a:bodyPr>
          <a:lstStyle/>
          <a:p>
            <a:pPr algn="ctr"/>
            <a:r>
              <a:rPr lang="ja-JP" altLang="en-US" dirty="0"/>
              <a:t>出力</a:t>
            </a:r>
            <a:endParaRPr kumimoji="1" lang="en-US" altLang="ja-JP" dirty="0"/>
          </a:p>
          <a:p>
            <a:pPr algn="ctr"/>
            <a:r>
              <a:rPr kumimoji="1" lang="en-US" altLang="ja-JP" b="1" dirty="0"/>
              <a:t>z</a:t>
            </a:r>
            <a:endParaRPr kumimoji="1" lang="ja-JP" altLang="en-US" b="1" dirty="0"/>
          </a:p>
        </p:txBody>
      </p:sp>
      <p:cxnSp>
        <p:nvCxnSpPr>
          <p:cNvPr id="4106" name="直線コネクタ 4105"/>
          <p:cNvCxnSpPr>
            <a:stCxn id="122" idx="0"/>
            <a:endCxn id="4102" idx="4"/>
          </p:cNvCxnSpPr>
          <p:nvPr/>
        </p:nvCxnSpPr>
        <p:spPr>
          <a:xfrm flipV="1">
            <a:off x="2458267" y="5179138"/>
            <a:ext cx="222578" cy="82865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テキスト ボックス 125"/>
          <p:cNvSpPr txBox="1"/>
          <p:nvPr/>
        </p:nvSpPr>
        <p:spPr>
          <a:xfrm>
            <a:off x="3577694" y="5961630"/>
            <a:ext cx="1338828" cy="369332"/>
          </a:xfrm>
          <a:prstGeom prst="rect">
            <a:avLst/>
          </a:prstGeom>
          <a:noFill/>
        </p:spPr>
        <p:txBody>
          <a:bodyPr wrap="none" rtlCol="0">
            <a:spAutoFit/>
          </a:bodyPr>
          <a:lstStyle/>
          <a:p>
            <a:r>
              <a:rPr lang="ja-JP" altLang="en-US" dirty="0"/>
              <a:t>とすると、</a:t>
            </a:r>
            <a:endParaRPr kumimoji="1" lang="ja-JP" altLang="en-US" dirty="0"/>
          </a:p>
        </p:txBody>
      </p:sp>
      <p:sp>
        <p:nvSpPr>
          <p:cNvPr id="4109" name="正方形/長方形 4108"/>
          <p:cNvSpPr/>
          <p:nvPr/>
        </p:nvSpPr>
        <p:spPr>
          <a:xfrm>
            <a:off x="3384311" y="1984664"/>
            <a:ext cx="3801888" cy="3371749"/>
          </a:xfrm>
          <a:prstGeom prst="rect">
            <a:avLst/>
          </a:prstGeom>
          <a:gradFill flip="none" rotWithShape="1">
            <a:gsLst>
              <a:gs pos="0">
                <a:schemeClr val="bg1">
                  <a:alpha val="0"/>
                </a:schemeClr>
              </a:gs>
              <a:gs pos="23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108" name="直線コネクタ 4107"/>
          <p:cNvCxnSpPr/>
          <p:nvPr/>
        </p:nvCxnSpPr>
        <p:spPr>
          <a:xfrm>
            <a:off x="4964008" y="1744211"/>
            <a:ext cx="0" cy="4586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12" name="テキスト ボックス 4111"/>
          <p:cNvSpPr txBox="1"/>
          <p:nvPr/>
        </p:nvSpPr>
        <p:spPr>
          <a:xfrm>
            <a:off x="5221269" y="1829059"/>
            <a:ext cx="6365845" cy="584775"/>
          </a:xfrm>
          <a:prstGeom prst="rect">
            <a:avLst/>
          </a:prstGeom>
          <a:noFill/>
        </p:spPr>
        <p:txBody>
          <a:bodyPr wrap="none" rtlCol="0">
            <a:spAutoFit/>
          </a:bodyPr>
          <a:lstStyle/>
          <a:p>
            <a:r>
              <a:rPr kumimoji="1" lang="en-US" altLang="ja-JP" sz="3200" b="1" dirty="0"/>
              <a:t>z = sig(       W    </a:t>
            </a:r>
            <a:r>
              <a:rPr kumimoji="1" lang="ja-JP" altLang="en-US" sz="3200" b="1" dirty="0"/>
              <a:t>・  </a:t>
            </a:r>
            <a:r>
              <a:rPr kumimoji="1" lang="en-US" altLang="ja-JP" sz="3200" b="1" dirty="0"/>
              <a:t>x    +     b  )</a:t>
            </a:r>
            <a:endParaRPr kumimoji="1" lang="ja-JP" altLang="en-US" sz="3200" b="1" dirty="0"/>
          </a:p>
        </p:txBody>
      </p:sp>
      <p:sp>
        <p:nvSpPr>
          <p:cNvPr id="4123" name="正方形/長方形 4122"/>
          <p:cNvSpPr/>
          <p:nvPr/>
        </p:nvSpPr>
        <p:spPr>
          <a:xfrm>
            <a:off x="9868803" y="3041446"/>
            <a:ext cx="356188" cy="369332"/>
          </a:xfrm>
          <a:prstGeom prst="rect">
            <a:avLst/>
          </a:prstGeom>
        </p:spPr>
        <p:txBody>
          <a:bodyPr wrap="none">
            <a:spAutoFit/>
          </a:bodyPr>
          <a:lstStyle/>
          <a:p>
            <a:r>
              <a:rPr lang="en-US" altLang="ja-JP" b="1" dirty="0"/>
              <a:t>+</a:t>
            </a:r>
            <a:endParaRPr lang="ja-JP" altLang="en-US" dirty="0"/>
          </a:p>
        </p:txBody>
      </p:sp>
      <p:sp>
        <p:nvSpPr>
          <p:cNvPr id="4124" name="正方形/長方形 4123"/>
          <p:cNvSpPr/>
          <p:nvPr/>
        </p:nvSpPr>
        <p:spPr>
          <a:xfrm>
            <a:off x="8468444" y="1173916"/>
            <a:ext cx="3414717" cy="461665"/>
          </a:xfrm>
          <a:prstGeom prst="rect">
            <a:avLst/>
          </a:prstGeom>
        </p:spPr>
        <p:txBody>
          <a:bodyPr wrap="none">
            <a:spAutoFit/>
          </a:bodyPr>
          <a:lstStyle/>
          <a:p>
            <a:r>
              <a:rPr lang="en-US" altLang="ja-JP" sz="2400" dirty="0"/>
              <a:t>sig() …</a:t>
            </a:r>
            <a:r>
              <a:rPr lang="ja-JP" altLang="en-US" sz="2400" dirty="0"/>
              <a:t>シグモイド関数</a:t>
            </a:r>
          </a:p>
        </p:txBody>
      </p:sp>
      <p:sp>
        <p:nvSpPr>
          <p:cNvPr id="167" name="テキスト ボックス 166"/>
          <p:cNvSpPr txBox="1"/>
          <p:nvPr/>
        </p:nvSpPr>
        <p:spPr>
          <a:xfrm>
            <a:off x="5549690" y="2933725"/>
            <a:ext cx="6244017" cy="584775"/>
          </a:xfrm>
          <a:prstGeom prst="rect">
            <a:avLst/>
          </a:prstGeom>
          <a:noFill/>
        </p:spPr>
        <p:txBody>
          <a:bodyPr wrap="none" rtlCol="0">
            <a:spAutoFit/>
          </a:bodyPr>
          <a:lstStyle/>
          <a:p>
            <a:r>
              <a:rPr kumimoji="1" lang="en-US" altLang="ja-JP" sz="3200" b="1" dirty="0"/>
              <a:t>= sig(</a:t>
            </a:r>
            <a:r>
              <a:rPr lang="ja-JP" altLang="en-US" sz="3200" b="1" dirty="0"/>
              <a:t> </a:t>
            </a:r>
            <a:r>
              <a:rPr kumimoji="1" lang="en-US" altLang="ja-JP" sz="3200" b="1" dirty="0"/>
              <a:t>                                       )</a:t>
            </a:r>
            <a:endParaRPr kumimoji="1" lang="ja-JP" altLang="en-US" sz="3200" b="1" dirty="0"/>
          </a:p>
        </p:txBody>
      </p:sp>
      <p:sp>
        <p:nvSpPr>
          <p:cNvPr id="179" name="テキスト ボックス 178"/>
          <p:cNvSpPr txBox="1"/>
          <p:nvPr/>
        </p:nvSpPr>
        <p:spPr>
          <a:xfrm>
            <a:off x="5546225" y="4255367"/>
            <a:ext cx="6244017" cy="584775"/>
          </a:xfrm>
          <a:prstGeom prst="rect">
            <a:avLst/>
          </a:prstGeom>
          <a:noFill/>
        </p:spPr>
        <p:txBody>
          <a:bodyPr wrap="none" rtlCol="0">
            <a:spAutoFit/>
          </a:bodyPr>
          <a:lstStyle/>
          <a:p>
            <a:r>
              <a:rPr kumimoji="1" lang="en-US" altLang="ja-JP" sz="3200" b="1" dirty="0"/>
              <a:t>= sig(                                        )</a:t>
            </a:r>
            <a:endParaRPr kumimoji="1" lang="ja-JP" altLang="en-US" sz="3200" b="1" dirty="0"/>
          </a:p>
        </p:txBody>
      </p:sp>
      <p:sp>
        <p:nvSpPr>
          <p:cNvPr id="187" name="テキスト ボックス 186"/>
          <p:cNvSpPr txBox="1"/>
          <p:nvPr/>
        </p:nvSpPr>
        <p:spPr>
          <a:xfrm>
            <a:off x="5553151" y="5609010"/>
            <a:ext cx="3155031" cy="584775"/>
          </a:xfrm>
          <a:prstGeom prst="rect">
            <a:avLst/>
          </a:prstGeom>
          <a:noFill/>
        </p:spPr>
        <p:txBody>
          <a:bodyPr wrap="none" rtlCol="0">
            <a:spAutoFit/>
          </a:bodyPr>
          <a:lstStyle/>
          <a:p>
            <a:r>
              <a:rPr kumimoji="1" lang="en-US" altLang="ja-JP" sz="3200" b="1" dirty="0"/>
              <a:t>= sig(          ) =</a:t>
            </a:r>
            <a:endParaRPr kumimoji="1" lang="ja-JP" altLang="en-US" sz="3200" b="1" dirty="0"/>
          </a:p>
        </p:txBody>
      </p:sp>
      <p:sp>
        <p:nvSpPr>
          <p:cNvPr id="4" name="テキスト ボックス 3"/>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5" name="テキスト ボックス 4"/>
          <p:cNvSpPr txBox="1"/>
          <p:nvPr/>
        </p:nvSpPr>
        <p:spPr>
          <a:xfrm>
            <a:off x="5542474" y="3087613"/>
            <a:ext cx="65" cy="276999"/>
          </a:xfrm>
          <a:prstGeom prst="rect">
            <a:avLst/>
          </a:prstGeom>
          <a:noFill/>
        </p:spPr>
        <p:txBody>
          <a:bodyPr wrap="none" lIns="0" tIns="0" rIns="0" bIns="0" rtlCol="0">
            <a:spAutoFit/>
          </a:bodyPr>
          <a:lstStyle/>
          <a:p>
            <a:endParaRPr kumimoji="1" lang="ja-JP" altLang="en-US" dirty="0"/>
          </a:p>
        </p:txBody>
      </p:sp>
      <p:sp>
        <p:nvSpPr>
          <p:cNvPr id="106" name="正方形/長方形 105"/>
          <p:cNvSpPr/>
          <p:nvPr/>
        </p:nvSpPr>
        <p:spPr>
          <a:xfrm>
            <a:off x="8599436" y="3041446"/>
            <a:ext cx="415498" cy="369332"/>
          </a:xfrm>
          <a:prstGeom prst="rect">
            <a:avLst/>
          </a:prstGeom>
        </p:spPr>
        <p:txBody>
          <a:bodyPr wrap="none">
            <a:spAutoFit/>
          </a:bodyPr>
          <a:lstStyle/>
          <a:p>
            <a:r>
              <a:rPr lang="ja-JP" altLang="en-US" b="1" dirty="0"/>
              <a:t>・</a:t>
            </a:r>
            <a:endParaRPr lang="ja-JP" altLang="en-US" dirty="0"/>
          </a:p>
        </p:txBody>
      </p:sp>
      <p:sp>
        <p:nvSpPr>
          <p:cNvPr id="109" name="正方形/長方形 108"/>
          <p:cNvSpPr/>
          <p:nvPr/>
        </p:nvSpPr>
        <p:spPr>
          <a:xfrm>
            <a:off x="9866658" y="4363088"/>
            <a:ext cx="356188" cy="369332"/>
          </a:xfrm>
          <a:prstGeom prst="rect">
            <a:avLst/>
          </a:prstGeom>
        </p:spPr>
        <p:txBody>
          <a:bodyPr wrap="none">
            <a:spAutoFit/>
          </a:bodyPr>
          <a:lstStyle/>
          <a:p>
            <a:r>
              <a:rPr lang="en-US" altLang="ja-JP" b="1" dirty="0"/>
              <a:t>+</a:t>
            </a:r>
            <a:endParaRPr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6915889" y="2656405"/>
                <a:ext cx="1841914"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m>
                            <m:mPr>
                              <m:mcs>
                                <m:mc>
                                  <m:mcPr>
                                    <m:count m:val="2"/>
                                    <m:mcJc m:val="center"/>
                                  </m:mcPr>
                                </m:mc>
                              </m:mcs>
                              <m:ctrlPr>
                                <a:rPr kumimoji="1" lang="en-US" altLang="ja-JP" sz="2800" b="0" i="1" smtClean="0">
                                  <a:latin typeface="Cambria Math"/>
                                </a:rPr>
                              </m:ctrlPr>
                            </m:mPr>
                            <m:mr>
                              <m:e>
                                <m:r>
                                  <m:rPr>
                                    <m:brk m:alnAt="7"/>
                                  </m:rPr>
                                  <a:rPr kumimoji="1" lang="en-US" altLang="ja-JP" sz="2800" b="0" i="1" smtClean="0">
                                    <a:latin typeface="Cambria Math" panose="02040503050406030204" pitchFamily="18" charset="0"/>
                                  </a:rPr>
                                  <m:t>0</m:t>
                                </m:r>
                                <m: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0.2</m:t>
                                </m:r>
                              </m:e>
                            </m:mr>
                            <m:mr>
                              <m:e>
                                <m:r>
                                  <a:rPr kumimoji="1" lang="en-US" altLang="ja-JP" sz="2800" b="0" i="1" smtClean="0">
                                    <a:latin typeface="Cambria Math" panose="02040503050406030204" pitchFamily="18" charset="0"/>
                                  </a:rPr>
                                  <m:t>0.3</m:t>
                                </m:r>
                              </m:e>
                              <m:e>
                                <m:r>
                                  <a:rPr kumimoji="1" lang="en-US" altLang="ja-JP" sz="2800" b="0" i="1" smtClean="0">
                                    <a:latin typeface="Cambria Math" panose="02040503050406030204" pitchFamily="18" charset="0"/>
                                  </a:rPr>
                                  <m:t>0.4</m:t>
                                </m:r>
                              </m:e>
                            </m:mr>
                            <m:m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0.6</m:t>
                                </m:r>
                              </m:e>
                            </m:mr>
                          </m:m>
                        </m:e>
                      </m:d>
                    </m:oMath>
                  </m:oMathPara>
                </a14:m>
                <a:endParaRPr kumimoji="1" lang="ja-JP" altLang="en-US" sz="28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915889" y="2656405"/>
                <a:ext cx="1841914" cy="113941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830093" y="2742037"/>
                <a:ext cx="98591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1.0</m:t>
                              </m:r>
                            </m:num>
                            <m:den>
                              <m:r>
                                <a:rPr kumimoji="1" lang="en-US" altLang="ja-JP" sz="2800" b="0" i="1" smtClean="0">
                                  <a:latin typeface="Cambria Math" panose="02040503050406030204" pitchFamily="18" charset="0"/>
                                </a:rPr>
                                <m:t>0.5</m:t>
                              </m:r>
                            </m:den>
                          </m:f>
                        </m:e>
                      </m:d>
                    </m:oMath>
                  </m:oMathPara>
                </a14:m>
                <a:endParaRPr kumimoji="1" lang="ja-JP" altLang="en-US" sz="28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830093" y="2742037"/>
                <a:ext cx="985911" cy="96815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10338266" y="2686541"/>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10338266" y="2686541"/>
                <a:ext cx="985911" cy="107914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349793" y="4008183"/>
                <a:ext cx="985911" cy="1079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0.1</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0.2</m:t>
                                  </m:r>
                                </m:e>
                                <m:e>
                                  <m:r>
                                    <a:rPr kumimoji="1" lang="en-US" altLang="ja-JP" sz="2800" b="0" i="1" smtClean="0">
                                      <a:latin typeface="Cambria Math" panose="02040503050406030204" pitchFamily="18" charset="0"/>
                                    </a:rPr>
                                    <m:t>0.3</m:t>
                                  </m:r>
                                </m:e>
                              </m:eqArr>
                            </m:den>
                          </m:f>
                        </m:e>
                      </m:d>
                    </m:oMath>
                  </m:oMathPara>
                </a14:m>
                <a:endParaRPr kumimoji="1" lang="ja-JP" altLang="en-US" sz="28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349793" y="4008183"/>
                <a:ext cx="985911" cy="107914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174846" y="3990935"/>
                <a:ext cx="1011559"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0.2</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0.5</m:t>
                                  </m:r>
                                </m:e>
                                <m:e>
                                  <m:r>
                                    <a:rPr kumimoji="1" lang="en-US" altLang="ja-JP" sz="2800" b="0" i="1" smtClean="0">
                                      <a:latin typeface="Cambria Math" panose="02040503050406030204" pitchFamily="18" charset="0"/>
                                    </a:rPr>
                                    <m:t>0.8</m:t>
                                  </m:r>
                                </m:e>
                              </m:eqArr>
                            </m:den>
                          </m:f>
                        </m:e>
                      </m:d>
                    </m:oMath>
                  </m:oMathPara>
                </a14:m>
                <a:endParaRPr kumimoji="1" lang="ja-JP" altLang="en-US" sz="2800" dirty="0"/>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174846" y="3990935"/>
                <a:ext cx="1011559" cy="111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6906824" y="5363237"/>
                <a:ext cx="985911" cy="107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0.3</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0.7</m:t>
                                  </m:r>
                                </m:e>
                                <m:e>
                                  <m:r>
                                    <a:rPr kumimoji="1" lang="en-US" altLang="ja-JP" sz="2800" b="0" i="1" smtClean="0">
                                      <a:latin typeface="Cambria Math" panose="02040503050406030204" pitchFamily="18" charset="0"/>
                                    </a:rPr>
                                    <m:t>1.1</m:t>
                                  </m:r>
                                </m:e>
                              </m:eqArr>
                            </m:den>
                          </m:f>
                        </m:e>
                      </m:d>
                    </m:oMath>
                  </m:oMathPara>
                </a14:m>
                <a:endParaRPr kumimoji="1" lang="ja-JP" altLang="en-US" sz="2800" dirty="0"/>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6906824" y="5363237"/>
                <a:ext cx="985911" cy="10763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p:cNvSpPr txBox="1"/>
              <p:nvPr/>
            </p:nvSpPr>
            <p:spPr>
              <a:xfrm>
                <a:off x="8696597" y="5207810"/>
                <a:ext cx="1460913"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800" i="1" smtClean="0">
                              <a:latin typeface="Cambria Math"/>
                            </a:rPr>
                          </m:ctrlPr>
                        </m:dPr>
                        <m:e>
                          <m:f>
                            <m:fPr>
                              <m:type m:val="noBar"/>
                              <m:ctrlPr>
                                <a:rPr kumimoji="1" lang="en-US" altLang="ja-JP" sz="2800" i="1" smtClean="0">
                                  <a:latin typeface="Cambria Math"/>
                                </a:rPr>
                              </m:ctrlPr>
                            </m:fPr>
                            <m:num>
                              <m:r>
                                <a:rPr kumimoji="1" lang="en-US" altLang="ja-JP" sz="2800" b="0" i="1" smtClean="0">
                                  <a:latin typeface="Cambria Math" panose="02040503050406030204" pitchFamily="18" charset="0"/>
                                </a:rPr>
                                <m:t>0.574</m:t>
                              </m:r>
                            </m:num>
                            <m:den>
                              <m:eqArr>
                                <m:eqArrPr>
                                  <m:ctrlPr>
                                    <a:rPr kumimoji="1" lang="en-US" altLang="ja-JP" sz="2800" b="0" i="1" smtClean="0">
                                      <a:latin typeface="Cambria Math"/>
                                    </a:rPr>
                                  </m:ctrlPr>
                                </m:eqArrPr>
                                <m:e>
                                  <m:r>
                                    <a:rPr kumimoji="1" lang="en-US" altLang="ja-JP" sz="2800" b="0" i="1" smtClean="0">
                                      <a:latin typeface="Cambria Math" panose="02040503050406030204" pitchFamily="18" charset="0"/>
                                    </a:rPr>
                                    <m:t>0.668</m:t>
                                  </m:r>
                                </m:e>
                                <m:e>
                                  <m:r>
                                    <a:rPr kumimoji="1" lang="en-US" altLang="ja-JP" sz="2800" b="0" i="1" smtClean="0">
                                      <a:latin typeface="Cambria Math" panose="02040503050406030204" pitchFamily="18" charset="0"/>
                                    </a:rPr>
                                    <m:t>0.750</m:t>
                                  </m:r>
                                </m:e>
                              </m:eqArr>
                            </m:den>
                          </m:f>
                        </m:e>
                      </m:d>
                    </m:oMath>
                  </m:oMathPara>
                </a14:m>
                <a:endParaRPr kumimoji="1" lang="ja-JP" altLang="en-US" sz="28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8696597" y="5207810"/>
                <a:ext cx="1460913" cy="1387175"/>
              </a:xfrm>
              <a:prstGeom prst="rect">
                <a:avLst/>
              </a:prstGeom>
              <a:blipFill>
                <a:blip r:embed="rId8"/>
                <a:stretch>
                  <a:fillRect/>
                </a:stretch>
              </a:blipFill>
            </p:spPr>
            <p:txBody>
              <a:bodyPr/>
              <a:lstStyle/>
              <a:p>
                <a:r>
                  <a:rPr lang="ja-JP" altLang="en-US">
                    <a:noFill/>
                  </a:rPr>
                  <a:t> </a:t>
                </a:r>
              </a:p>
            </p:txBody>
          </p:sp>
        </mc:Fallback>
      </mc:AlternateContent>
      <p:sp>
        <p:nvSpPr>
          <p:cNvPr id="107" name="正方形/長方形 106"/>
          <p:cNvSpPr/>
          <p:nvPr/>
        </p:nvSpPr>
        <p:spPr>
          <a:xfrm>
            <a:off x="133199" y="161941"/>
            <a:ext cx="11928813" cy="657022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テキスト ボックス 111"/>
          <p:cNvSpPr txBox="1"/>
          <p:nvPr/>
        </p:nvSpPr>
        <p:spPr>
          <a:xfrm>
            <a:off x="87840" y="3354250"/>
            <a:ext cx="7109639" cy="34470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latin typeface="Courier New" panose="02070309020205020404" pitchFamily="49" charset="0"/>
                <a:cs typeface="Courier New" panose="02070309020205020404" pitchFamily="49" charset="0"/>
              </a:rPr>
              <a:t>import </a:t>
            </a:r>
            <a:r>
              <a:rPr lang="en-US" altLang="ja-JP" sz="2000" dirty="0" err="1">
                <a:latin typeface="Courier New" panose="02070309020205020404" pitchFamily="49" charset="0"/>
                <a:cs typeface="Courier New" panose="02070309020205020404" pitchFamily="49" charset="0"/>
              </a:rPr>
              <a:t>numpy</a:t>
            </a:r>
            <a:r>
              <a:rPr lang="en-US" altLang="ja-JP" sz="2000" dirty="0">
                <a:latin typeface="Courier New" panose="02070309020205020404" pitchFamily="49" charset="0"/>
                <a:cs typeface="Courier New" panose="02070309020205020404" pitchFamily="49" charset="0"/>
              </a:rPr>
              <a:t> as np</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def sig(x):</a:t>
            </a:r>
          </a:p>
          <a:p>
            <a:r>
              <a:rPr lang="en-US" altLang="ja-JP" sz="2000" dirty="0">
                <a:latin typeface="Courier New" panose="02070309020205020404" pitchFamily="49" charset="0"/>
                <a:cs typeface="Courier New" panose="02070309020205020404" pitchFamily="49" charset="0"/>
              </a:rPr>
              <a:t>    return 1 / (1 + </a:t>
            </a:r>
            <a:r>
              <a:rPr lang="en-US" altLang="ja-JP" sz="2000" dirty="0" err="1">
                <a:latin typeface="Courier New" panose="02070309020205020404" pitchFamily="49" charset="0"/>
                <a:cs typeface="Courier New" panose="02070309020205020404" pitchFamily="49" charset="0"/>
              </a:rPr>
              <a:t>np.exp</a:t>
            </a:r>
            <a:r>
              <a:rPr lang="en-US" altLang="ja-JP" sz="2000" dirty="0">
                <a:latin typeface="Courier New" panose="02070309020205020404" pitchFamily="49" charset="0"/>
                <a:cs typeface="Courier New" panose="02070309020205020404" pitchFamily="49" charset="0"/>
              </a:rPr>
              <a:t>(-x))</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([[0.1,0.2],[0.3,0.4],[0.5,0.6]])</a:t>
            </a:r>
          </a:p>
          <a:p>
            <a:r>
              <a:rPr lang="en-US" altLang="ja-JP" sz="2000" dirty="0">
                <a:latin typeface="Courier New" panose="02070309020205020404" pitchFamily="49" charset="0"/>
                <a:cs typeface="Courier New" panose="02070309020205020404" pitchFamily="49" charset="0"/>
              </a:rPr>
              <a:t>x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([1.0,0.5])</a:t>
            </a:r>
          </a:p>
          <a:p>
            <a:r>
              <a:rPr lang="en-US" altLang="ja-JP" sz="2000" dirty="0">
                <a:latin typeface="Courier New" panose="02070309020205020404" pitchFamily="49" charset="0"/>
                <a:cs typeface="Courier New" panose="02070309020205020404" pitchFamily="49" charset="0"/>
              </a:rPr>
              <a:t>b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z = sig( np.dot(</a:t>
            </a:r>
            <a:r>
              <a:rPr lang="en-US" altLang="ja-JP" sz="2000" dirty="0" err="1">
                <a:latin typeface="Courier New" panose="02070309020205020404" pitchFamily="49" charset="0"/>
                <a:cs typeface="Courier New" panose="02070309020205020404" pitchFamily="49" charset="0"/>
              </a:rPr>
              <a:t>W,x</a:t>
            </a:r>
            <a:r>
              <a:rPr lang="en-US" altLang="ja-JP" sz="2000" dirty="0">
                <a:latin typeface="Courier New" panose="02070309020205020404" pitchFamily="49" charset="0"/>
                <a:cs typeface="Courier New" panose="02070309020205020404" pitchFamily="49" charset="0"/>
              </a:rPr>
              <a:t>) + b )</a:t>
            </a:r>
          </a:p>
          <a:p>
            <a:r>
              <a:rPr lang="en-US" altLang="ja-JP" sz="2000" dirty="0">
                <a:latin typeface="Courier New" panose="02070309020205020404" pitchFamily="49" charset="0"/>
                <a:cs typeface="Courier New" panose="02070309020205020404" pitchFamily="49" charset="0"/>
              </a:rPr>
              <a:t>print(z)</a:t>
            </a:r>
            <a:endParaRPr kumimoji="1" lang="ja-JP" altLang="en-US" sz="2000" dirty="0">
              <a:latin typeface="Courier New" panose="02070309020205020404" pitchFamily="49" charset="0"/>
              <a:cs typeface="Courier New" panose="02070309020205020404" pitchFamily="49" charset="0"/>
            </a:endParaRPr>
          </a:p>
        </p:txBody>
      </p:sp>
      <p:sp>
        <p:nvSpPr>
          <p:cNvPr id="6" name="スライド番号プレースホルダー 5"/>
          <p:cNvSpPr>
            <a:spLocks noGrp="1"/>
          </p:cNvSpPr>
          <p:nvPr>
            <p:ph type="sldNum" sz="quarter" idx="12"/>
          </p:nvPr>
        </p:nvSpPr>
        <p:spPr/>
        <p:txBody>
          <a:bodyPr/>
          <a:lstStyle/>
          <a:p>
            <a:fld id="{8AEBDCA3-918C-4541-BF84-4F93CF1796EA}" type="slidenum">
              <a:rPr kumimoji="1" lang="ja-JP" altLang="en-US" smtClean="0"/>
              <a:t>37</a:t>
            </a:fld>
            <a:endParaRPr kumimoji="1" lang="ja-JP" altLang="en-US"/>
          </a:p>
        </p:txBody>
      </p:sp>
    </p:spTree>
    <p:extLst>
      <p:ext uri="{BB962C8B-B14F-4D97-AF65-F5344CB8AC3E}">
        <p14:creationId xmlns:p14="http://schemas.microsoft.com/office/powerpoint/2010/main" val="106338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271009" y="514784"/>
            <a:ext cx="11616191" cy="3628281"/>
            <a:chOff x="869963" y="514784"/>
            <a:chExt cx="10399053" cy="3628281"/>
          </a:xfrm>
        </p:grpSpPr>
        <p:sp>
          <p:nvSpPr>
            <p:cNvPr id="4" name="楕円 3"/>
            <p:cNvSpPr/>
            <p:nvPr/>
          </p:nvSpPr>
          <p:spPr>
            <a:xfrm>
              <a:off x="869963"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1.0</a:t>
              </a:r>
              <a:endParaRPr lang="ja-JP" altLang="en-US" dirty="0"/>
            </a:p>
          </p:txBody>
        </p:sp>
        <p:sp>
          <p:nvSpPr>
            <p:cNvPr id="5" name="楕円 4"/>
            <p:cNvSpPr/>
            <p:nvPr/>
          </p:nvSpPr>
          <p:spPr>
            <a:xfrm>
              <a:off x="869963"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0.5</a:t>
              </a:r>
              <a:endParaRPr kumimoji="1" lang="ja-JP" altLang="en-US" dirty="0"/>
            </a:p>
          </p:txBody>
        </p:sp>
        <p:sp>
          <p:nvSpPr>
            <p:cNvPr id="6" name="楕円 5"/>
            <p:cNvSpPr/>
            <p:nvPr/>
          </p:nvSpPr>
          <p:spPr>
            <a:xfrm>
              <a:off x="6493819"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7" name="楕円 6"/>
            <p:cNvSpPr/>
            <p:nvPr/>
          </p:nvSpPr>
          <p:spPr>
            <a:xfrm>
              <a:off x="6493819"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8" name="楕円 7"/>
            <p:cNvSpPr/>
            <p:nvPr/>
          </p:nvSpPr>
          <p:spPr>
            <a:xfrm>
              <a:off x="9145037" y="933563"/>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9" name="楕円 8"/>
            <p:cNvSpPr/>
            <p:nvPr/>
          </p:nvSpPr>
          <p:spPr>
            <a:xfrm>
              <a:off x="9145037" y="269029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0" name="楕円 9"/>
            <p:cNvSpPr/>
            <p:nvPr/>
          </p:nvSpPr>
          <p:spPr>
            <a:xfrm>
              <a:off x="3681891" y="514784"/>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+0.1</a:t>
              </a:r>
              <a:endParaRPr lang="ja-JP" altLang="en-US" dirty="0"/>
            </a:p>
          </p:txBody>
        </p:sp>
        <p:sp>
          <p:nvSpPr>
            <p:cNvPr id="11" name="楕円 10"/>
            <p:cNvSpPr/>
            <p:nvPr/>
          </p:nvSpPr>
          <p:spPr>
            <a:xfrm>
              <a:off x="3669224" y="1839108"/>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+0.2</a:t>
              </a:r>
              <a:endParaRPr lang="ja-JP" altLang="en-US" dirty="0"/>
            </a:p>
          </p:txBody>
        </p:sp>
        <p:sp>
          <p:nvSpPr>
            <p:cNvPr id="12" name="楕円 11"/>
            <p:cNvSpPr/>
            <p:nvPr/>
          </p:nvSpPr>
          <p:spPr>
            <a:xfrm>
              <a:off x="3639806" y="3163431"/>
              <a:ext cx="1498987" cy="9796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+0.3</a:t>
              </a:r>
              <a:endParaRPr lang="ja-JP" altLang="en-US" dirty="0"/>
            </a:p>
          </p:txBody>
        </p:sp>
        <p:cxnSp>
          <p:nvCxnSpPr>
            <p:cNvPr id="14" name="直線矢印コネクタ 13"/>
            <p:cNvCxnSpPr>
              <a:cxnSpLocks/>
              <a:stCxn id="4" idx="6"/>
              <a:endCxn id="10" idx="2"/>
            </p:cNvCxnSpPr>
            <p:nvPr/>
          </p:nvCxnSpPr>
          <p:spPr>
            <a:xfrm flipV="1">
              <a:off x="2368950" y="1004601"/>
              <a:ext cx="1312941" cy="41877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stCxn id="4" idx="6"/>
              <a:endCxn id="11" idx="1"/>
            </p:cNvCxnSpPr>
            <p:nvPr/>
          </p:nvCxnSpPr>
          <p:spPr>
            <a:xfrm>
              <a:off x="2368950" y="1423380"/>
              <a:ext cx="1519796" cy="55919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a:stCxn id="5" idx="6"/>
              <a:endCxn id="11" idx="3"/>
            </p:cNvCxnSpPr>
            <p:nvPr/>
          </p:nvCxnSpPr>
          <p:spPr>
            <a:xfrm flipV="1">
              <a:off x="2368950" y="2675277"/>
              <a:ext cx="1519796" cy="50483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5" idx="6"/>
              <a:endCxn id="12" idx="2"/>
            </p:cNvCxnSpPr>
            <p:nvPr/>
          </p:nvCxnSpPr>
          <p:spPr>
            <a:xfrm>
              <a:off x="2368950" y="3180115"/>
              <a:ext cx="1270856" cy="47313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 idx="6"/>
              <a:endCxn id="12" idx="1"/>
            </p:cNvCxnSpPr>
            <p:nvPr/>
          </p:nvCxnSpPr>
          <p:spPr>
            <a:xfrm>
              <a:off x="2368950" y="1423380"/>
              <a:ext cx="1490377" cy="1883515"/>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5" idx="6"/>
              <a:endCxn id="10" idx="3"/>
            </p:cNvCxnSpPr>
            <p:nvPr/>
          </p:nvCxnSpPr>
          <p:spPr>
            <a:xfrm flipV="1">
              <a:off x="2368950" y="1350954"/>
              <a:ext cx="1532463" cy="182916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a:stCxn id="10" idx="6"/>
              <a:endCxn id="6" idx="2"/>
            </p:cNvCxnSpPr>
            <p:nvPr/>
          </p:nvCxnSpPr>
          <p:spPr>
            <a:xfrm>
              <a:off x="5180878" y="1004601"/>
              <a:ext cx="1312941" cy="418779"/>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cxnSpLocks/>
              <a:stCxn id="11" idx="6"/>
              <a:endCxn id="6" idx="3"/>
            </p:cNvCxnSpPr>
            <p:nvPr/>
          </p:nvCxnSpPr>
          <p:spPr>
            <a:xfrm flipV="1">
              <a:off x="5168211" y="1769733"/>
              <a:ext cx="1545130" cy="55919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cxnSpLocks/>
              <a:stCxn id="12" idx="6"/>
              <a:endCxn id="6" idx="4"/>
            </p:cNvCxnSpPr>
            <p:nvPr/>
          </p:nvCxnSpPr>
          <p:spPr>
            <a:xfrm flipV="1">
              <a:off x="5138792" y="1913197"/>
              <a:ext cx="2104521" cy="174005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cxnSpLocks/>
              <a:stCxn id="10" idx="6"/>
              <a:endCxn id="7" idx="0"/>
            </p:cNvCxnSpPr>
            <p:nvPr/>
          </p:nvCxnSpPr>
          <p:spPr>
            <a:xfrm>
              <a:off x="5180878" y="1004601"/>
              <a:ext cx="2062435" cy="168569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cxnSpLocks/>
              <a:stCxn id="11" idx="6"/>
              <a:endCxn id="7" idx="1"/>
            </p:cNvCxnSpPr>
            <p:nvPr/>
          </p:nvCxnSpPr>
          <p:spPr>
            <a:xfrm>
              <a:off x="5168211" y="2328925"/>
              <a:ext cx="1545130" cy="504837"/>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cxnSpLocks/>
              <a:stCxn id="12" idx="6"/>
              <a:endCxn id="7" idx="2"/>
            </p:cNvCxnSpPr>
            <p:nvPr/>
          </p:nvCxnSpPr>
          <p:spPr>
            <a:xfrm flipV="1">
              <a:off x="5138792" y="3180115"/>
              <a:ext cx="1355027" cy="473134"/>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6" idx="6"/>
              <a:endCxn id="8" idx="2"/>
            </p:cNvCxnSpPr>
            <p:nvPr/>
          </p:nvCxnSpPr>
          <p:spPr>
            <a:xfrm>
              <a:off x="7992806" y="1423380"/>
              <a:ext cx="1152231"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6" idx="6"/>
              <a:endCxn id="9" idx="1"/>
            </p:cNvCxnSpPr>
            <p:nvPr/>
          </p:nvCxnSpPr>
          <p:spPr>
            <a:xfrm>
              <a:off x="7992806" y="1423380"/>
              <a:ext cx="1371752" cy="1410381"/>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cxnSpLocks/>
              <a:stCxn id="7" idx="6"/>
              <a:endCxn id="9" idx="2"/>
            </p:cNvCxnSpPr>
            <p:nvPr/>
          </p:nvCxnSpPr>
          <p:spPr>
            <a:xfrm>
              <a:off x="7992806" y="3180115"/>
              <a:ext cx="1152231" cy="0"/>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cxnSpLocks/>
              <a:stCxn id="7" idx="6"/>
              <a:endCxn id="8" idx="3"/>
            </p:cNvCxnSpPr>
            <p:nvPr/>
          </p:nvCxnSpPr>
          <p:spPr>
            <a:xfrm flipV="1">
              <a:off x="7992806" y="1769733"/>
              <a:ext cx="1371752" cy="1410382"/>
            </a:xfrm>
            <a:prstGeom prst="straightConnector1">
              <a:avLst/>
            </a:prstGeom>
            <a:ln w="127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732279" y="1022549"/>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77" name="テキスト ボックス 76"/>
            <p:cNvSpPr txBox="1"/>
            <p:nvPr/>
          </p:nvSpPr>
          <p:spPr>
            <a:xfrm>
              <a:off x="2826333" y="1461200"/>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78" name="テキスト ボックス 77"/>
            <p:cNvSpPr txBox="1"/>
            <p:nvPr/>
          </p:nvSpPr>
          <p:spPr>
            <a:xfrm>
              <a:off x="2394541" y="1899851"/>
              <a:ext cx="448020" cy="369332"/>
            </a:xfrm>
            <a:prstGeom prst="rect">
              <a:avLst/>
            </a:prstGeom>
            <a:noFill/>
          </p:spPr>
          <p:txBody>
            <a:bodyPr wrap="none" rtlCol="0">
              <a:spAutoFit/>
            </a:bodyPr>
            <a:lstStyle/>
            <a:p>
              <a:r>
                <a:rPr kumimoji="1" lang="en-US" altLang="ja-JP" dirty="0">
                  <a:solidFill>
                    <a:srgbClr val="0070C0"/>
                  </a:solidFill>
                </a:rPr>
                <a:t>0.5</a:t>
              </a:r>
              <a:endParaRPr kumimoji="1" lang="ja-JP" altLang="en-US" dirty="0">
                <a:solidFill>
                  <a:srgbClr val="0070C0"/>
                </a:solidFill>
              </a:endParaRPr>
            </a:p>
          </p:txBody>
        </p:sp>
        <p:sp>
          <p:nvSpPr>
            <p:cNvPr id="79" name="テキスト ボックス 78"/>
            <p:cNvSpPr txBox="1"/>
            <p:nvPr/>
          </p:nvSpPr>
          <p:spPr>
            <a:xfrm>
              <a:off x="2467219" y="2450263"/>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80" name="テキスト ボックス 79"/>
            <p:cNvSpPr txBox="1"/>
            <p:nvPr/>
          </p:nvSpPr>
          <p:spPr>
            <a:xfrm>
              <a:off x="2753655" y="2754804"/>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81" name="テキスト ボックス 80"/>
            <p:cNvSpPr txBox="1"/>
            <p:nvPr/>
          </p:nvSpPr>
          <p:spPr>
            <a:xfrm>
              <a:off x="2770756" y="3218600"/>
              <a:ext cx="448020" cy="369332"/>
            </a:xfrm>
            <a:prstGeom prst="rect">
              <a:avLst/>
            </a:prstGeom>
            <a:noFill/>
          </p:spPr>
          <p:txBody>
            <a:bodyPr wrap="none" rtlCol="0">
              <a:spAutoFit/>
            </a:bodyPr>
            <a:lstStyle/>
            <a:p>
              <a:r>
                <a:rPr kumimoji="1" lang="en-US" altLang="ja-JP" dirty="0">
                  <a:solidFill>
                    <a:srgbClr val="0070C0"/>
                  </a:solidFill>
                </a:rPr>
                <a:t>0.6</a:t>
              </a:r>
              <a:endParaRPr kumimoji="1" lang="ja-JP" altLang="en-US" dirty="0">
                <a:solidFill>
                  <a:srgbClr val="0070C0"/>
                </a:solidFill>
              </a:endParaRPr>
            </a:p>
          </p:txBody>
        </p:sp>
        <p:sp>
          <p:nvSpPr>
            <p:cNvPr id="83" name="テキスト ボックス 82"/>
            <p:cNvSpPr txBox="1"/>
            <p:nvPr/>
          </p:nvSpPr>
          <p:spPr>
            <a:xfrm>
              <a:off x="5577642" y="1005032"/>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84" name="テキスト ボックス 83"/>
            <p:cNvSpPr txBox="1"/>
            <p:nvPr/>
          </p:nvSpPr>
          <p:spPr>
            <a:xfrm>
              <a:off x="5376759" y="1426578"/>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85" name="テキスト ボックス 84"/>
            <p:cNvSpPr txBox="1"/>
            <p:nvPr/>
          </p:nvSpPr>
          <p:spPr>
            <a:xfrm>
              <a:off x="5447894" y="1911872"/>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86" name="テキスト ボックス 85"/>
            <p:cNvSpPr txBox="1"/>
            <p:nvPr/>
          </p:nvSpPr>
          <p:spPr>
            <a:xfrm>
              <a:off x="5569280" y="2323569"/>
              <a:ext cx="448020" cy="369332"/>
            </a:xfrm>
            <a:prstGeom prst="rect">
              <a:avLst/>
            </a:prstGeom>
            <a:noFill/>
          </p:spPr>
          <p:txBody>
            <a:bodyPr wrap="none" rtlCol="0">
              <a:spAutoFit/>
            </a:bodyPr>
            <a:lstStyle/>
            <a:p>
              <a:r>
                <a:rPr kumimoji="1" lang="en-US" altLang="ja-JP" dirty="0">
                  <a:solidFill>
                    <a:srgbClr val="0070C0"/>
                  </a:solidFill>
                </a:rPr>
                <a:t>0.5</a:t>
              </a:r>
              <a:endParaRPr kumimoji="1" lang="ja-JP" altLang="en-US" dirty="0">
                <a:solidFill>
                  <a:srgbClr val="0070C0"/>
                </a:solidFill>
              </a:endParaRPr>
            </a:p>
          </p:txBody>
        </p:sp>
        <p:sp>
          <p:nvSpPr>
            <p:cNvPr id="87" name="テキスト ボックス 86"/>
            <p:cNvSpPr txBox="1"/>
            <p:nvPr/>
          </p:nvSpPr>
          <p:spPr>
            <a:xfrm>
              <a:off x="5301197" y="3048324"/>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88" name="テキスト ボックス 87"/>
            <p:cNvSpPr txBox="1"/>
            <p:nvPr/>
          </p:nvSpPr>
          <p:spPr>
            <a:xfrm>
              <a:off x="5577642" y="3448814"/>
              <a:ext cx="448020" cy="369332"/>
            </a:xfrm>
            <a:prstGeom prst="rect">
              <a:avLst/>
            </a:prstGeom>
            <a:noFill/>
          </p:spPr>
          <p:txBody>
            <a:bodyPr wrap="none" rtlCol="0">
              <a:spAutoFit/>
            </a:bodyPr>
            <a:lstStyle/>
            <a:p>
              <a:r>
                <a:rPr kumimoji="1" lang="en-US" altLang="ja-JP" dirty="0">
                  <a:solidFill>
                    <a:srgbClr val="0070C0"/>
                  </a:solidFill>
                </a:rPr>
                <a:t>0.6</a:t>
              </a:r>
              <a:endParaRPr kumimoji="1" lang="ja-JP" altLang="en-US" dirty="0">
                <a:solidFill>
                  <a:srgbClr val="0070C0"/>
                </a:solidFill>
              </a:endParaRPr>
            </a:p>
          </p:txBody>
        </p:sp>
        <p:sp>
          <p:nvSpPr>
            <p:cNvPr id="90" name="テキスト ボックス 89"/>
            <p:cNvSpPr txBox="1"/>
            <p:nvPr/>
          </p:nvSpPr>
          <p:spPr>
            <a:xfrm>
              <a:off x="8235001" y="1230046"/>
              <a:ext cx="448020" cy="369332"/>
            </a:xfrm>
            <a:prstGeom prst="rect">
              <a:avLst/>
            </a:prstGeom>
            <a:noFill/>
          </p:spPr>
          <p:txBody>
            <a:bodyPr wrap="none" rtlCol="0">
              <a:spAutoFit/>
            </a:bodyPr>
            <a:lstStyle/>
            <a:p>
              <a:r>
                <a:rPr kumimoji="1" lang="en-US" altLang="ja-JP" dirty="0">
                  <a:solidFill>
                    <a:srgbClr val="0070C0"/>
                  </a:solidFill>
                </a:rPr>
                <a:t>0.1</a:t>
              </a:r>
              <a:endParaRPr kumimoji="1" lang="ja-JP" altLang="en-US" dirty="0">
                <a:solidFill>
                  <a:srgbClr val="0070C0"/>
                </a:solidFill>
              </a:endParaRPr>
            </a:p>
          </p:txBody>
        </p:sp>
        <p:sp>
          <p:nvSpPr>
            <p:cNvPr id="91" name="テキスト ボックス 90"/>
            <p:cNvSpPr txBox="1"/>
            <p:nvPr/>
          </p:nvSpPr>
          <p:spPr>
            <a:xfrm>
              <a:off x="7953398" y="1752756"/>
              <a:ext cx="448020" cy="369332"/>
            </a:xfrm>
            <a:prstGeom prst="rect">
              <a:avLst/>
            </a:prstGeom>
            <a:noFill/>
          </p:spPr>
          <p:txBody>
            <a:bodyPr wrap="none" rtlCol="0">
              <a:spAutoFit/>
            </a:bodyPr>
            <a:lstStyle/>
            <a:p>
              <a:r>
                <a:rPr kumimoji="1" lang="en-US" altLang="ja-JP" dirty="0">
                  <a:solidFill>
                    <a:srgbClr val="0070C0"/>
                  </a:solidFill>
                </a:rPr>
                <a:t>0.3</a:t>
              </a:r>
              <a:endParaRPr kumimoji="1" lang="ja-JP" altLang="en-US" dirty="0">
                <a:solidFill>
                  <a:srgbClr val="0070C0"/>
                </a:solidFill>
              </a:endParaRPr>
            </a:p>
          </p:txBody>
        </p:sp>
        <p:sp>
          <p:nvSpPr>
            <p:cNvPr id="92" name="テキスト ボックス 91"/>
            <p:cNvSpPr txBox="1"/>
            <p:nvPr/>
          </p:nvSpPr>
          <p:spPr>
            <a:xfrm>
              <a:off x="8010942" y="2553008"/>
              <a:ext cx="448020" cy="369332"/>
            </a:xfrm>
            <a:prstGeom prst="rect">
              <a:avLst/>
            </a:prstGeom>
            <a:noFill/>
          </p:spPr>
          <p:txBody>
            <a:bodyPr wrap="none" rtlCol="0">
              <a:spAutoFit/>
            </a:bodyPr>
            <a:lstStyle/>
            <a:p>
              <a:r>
                <a:rPr kumimoji="1" lang="en-US" altLang="ja-JP" dirty="0">
                  <a:solidFill>
                    <a:srgbClr val="0070C0"/>
                  </a:solidFill>
                </a:rPr>
                <a:t>0.2</a:t>
              </a:r>
              <a:endParaRPr kumimoji="1" lang="ja-JP" altLang="en-US" dirty="0">
                <a:solidFill>
                  <a:srgbClr val="0070C0"/>
                </a:solidFill>
              </a:endParaRPr>
            </a:p>
          </p:txBody>
        </p:sp>
        <p:sp>
          <p:nvSpPr>
            <p:cNvPr id="93" name="テキスト ボックス 92"/>
            <p:cNvSpPr txBox="1"/>
            <p:nvPr/>
          </p:nvSpPr>
          <p:spPr>
            <a:xfrm>
              <a:off x="8257352" y="3172503"/>
              <a:ext cx="448020" cy="369332"/>
            </a:xfrm>
            <a:prstGeom prst="rect">
              <a:avLst/>
            </a:prstGeom>
            <a:noFill/>
          </p:spPr>
          <p:txBody>
            <a:bodyPr wrap="none" rtlCol="0">
              <a:spAutoFit/>
            </a:bodyPr>
            <a:lstStyle/>
            <a:p>
              <a:r>
                <a:rPr kumimoji="1" lang="en-US" altLang="ja-JP" dirty="0">
                  <a:solidFill>
                    <a:srgbClr val="0070C0"/>
                  </a:solidFill>
                </a:rPr>
                <a:t>0.4</a:t>
              </a:r>
              <a:endParaRPr kumimoji="1" lang="ja-JP" altLang="en-US" dirty="0">
                <a:solidFill>
                  <a:srgbClr val="0070C0"/>
                </a:solidFill>
              </a:endParaRPr>
            </a:p>
          </p:txBody>
        </p:sp>
        <p:sp>
          <p:nvSpPr>
            <p:cNvPr id="94" name="フリーフォーム: 図形 93"/>
            <p:cNvSpPr/>
            <p:nvPr/>
          </p:nvSpPr>
          <p:spPr>
            <a:xfrm>
              <a:off x="4638461" y="844421"/>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図形 94"/>
            <p:cNvSpPr/>
            <p:nvPr/>
          </p:nvSpPr>
          <p:spPr>
            <a:xfrm>
              <a:off x="4682362" y="2151385"/>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図形 95"/>
            <p:cNvSpPr/>
            <p:nvPr/>
          </p:nvSpPr>
          <p:spPr>
            <a:xfrm>
              <a:off x="4607714" y="3490116"/>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図形 96"/>
            <p:cNvSpPr/>
            <p:nvPr/>
          </p:nvSpPr>
          <p:spPr>
            <a:xfrm>
              <a:off x="7483048" y="1260845"/>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図形 97"/>
            <p:cNvSpPr/>
            <p:nvPr/>
          </p:nvSpPr>
          <p:spPr>
            <a:xfrm>
              <a:off x="7471528" y="3048324"/>
              <a:ext cx="456430" cy="270950"/>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p:cNvCxnSpPr>
              <a:cxnSpLocks/>
            </p:cNvCxnSpPr>
            <p:nvPr/>
          </p:nvCxnSpPr>
          <p:spPr>
            <a:xfrm>
              <a:off x="10644024" y="1421292"/>
              <a:ext cx="624992"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p:cNvCxnSpPr>
            <p:nvPr/>
          </p:nvCxnSpPr>
          <p:spPr>
            <a:xfrm>
              <a:off x="10644024" y="3180115"/>
              <a:ext cx="624992" cy="0"/>
            </a:xfrm>
            <a:prstGeom prst="straightConnector1">
              <a:avLst/>
            </a:prstGeom>
            <a:ln w="19050">
              <a:solidFill>
                <a:srgbClr val="0070C0"/>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975866" y="4210306"/>
            <a:ext cx="320922" cy="400110"/>
          </a:xfrm>
          <a:prstGeom prst="rect">
            <a:avLst/>
          </a:prstGeom>
        </p:spPr>
        <p:txBody>
          <a:bodyPr wrap="none">
            <a:spAutoFit/>
          </a:bodyPr>
          <a:lstStyle/>
          <a:p>
            <a:r>
              <a:rPr lang="en-US" altLang="ja-JP" sz="2000" b="1" dirty="0"/>
              <a:t>x</a:t>
            </a:r>
            <a:endParaRPr lang="ja-JP" altLang="en-US" sz="2000" b="1" dirty="0"/>
          </a:p>
        </p:txBody>
      </p:sp>
      <p:sp>
        <p:nvSpPr>
          <p:cNvPr id="57" name="正方形/長方形 56"/>
          <p:cNvSpPr/>
          <p:nvPr/>
        </p:nvSpPr>
        <p:spPr>
          <a:xfrm>
            <a:off x="2275537" y="4210306"/>
            <a:ext cx="566181" cy="400110"/>
          </a:xfrm>
          <a:prstGeom prst="rect">
            <a:avLst/>
          </a:prstGeom>
        </p:spPr>
        <p:txBody>
          <a:bodyPr wrap="none">
            <a:spAutoFit/>
          </a:bodyPr>
          <a:lstStyle/>
          <a:p>
            <a:r>
              <a:rPr lang="en-US" altLang="ja-JP" sz="2000" b="1" dirty="0">
                <a:solidFill>
                  <a:srgbClr val="0070C0"/>
                </a:solidFill>
              </a:rPr>
              <a:t>W1</a:t>
            </a:r>
            <a:endParaRPr lang="ja-JP" altLang="en-US" sz="2000" b="1" dirty="0">
              <a:solidFill>
                <a:srgbClr val="0070C0"/>
              </a:solidFill>
            </a:endParaRPr>
          </a:p>
        </p:txBody>
      </p:sp>
      <p:sp>
        <p:nvSpPr>
          <p:cNvPr id="58" name="正方形/長方形 57"/>
          <p:cNvSpPr/>
          <p:nvPr/>
        </p:nvSpPr>
        <p:spPr>
          <a:xfrm>
            <a:off x="5478059" y="4210306"/>
            <a:ext cx="566181" cy="400110"/>
          </a:xfrm>
          <a:prstGeom prst="rect">
            <a:avLst/>
          </a:prstGeom>
        </p:spPr>
        <p:txBody>
          <a:bodyPr wrap="none">
            <a:spAutoFit/>
          </a:bodyPr>
          <a:lstStyle/>
          <a:p>
            <a:r>
              <a:rPr lang="en-US" altLang="ja-JP" sz="2000" b="1" dirty="0">
                <a:solidFill>
                  <a:srgbClr val="0070C0"/>
                </a:solidFill>
              </a:rPr>
              <a:t>W2</a:t>
            </a:r>
            <a:endParaRPr lang="ja-JP" altLang="en-US" sz="2000" b="1" dirty="0">
              <a:solidFill>
                <a:srgbClr val="0070C0"/>
              </a:solidFill>
            </a:endParaRPr>
          </a:p>
        </p:txBody>
      </p:sp>
      <p:sp>
        <p:nvSpPr>
          <p:cNvPr id="61" name="テキスト ボックス 60"/>
          <p:cNvSpPr txBox="1"/>
          <p:nvPr/>
        </p:nvSpPr>
        <p:spPr>
          <a:xfrm>
            <a:off x="132822" y="32703"/>
            <a:ext cx="3416320" cy="369332"/>
          </a:xfrm>
          <a:prstGeom prst="rect">
            <a:avLst/>
          </a:prstGeom>
          <a:noFill/>
        </p:spPr>
        <p:txBody>
          <a:bodyPr wrap="none" rtlCol="0">
            <a:spAutoFit/>
          </a:bodyPr>
          <a:lstStyle/>
          <a:p>
            <a:r>
              <a:rPr kumimoji="1" lang="ja-JP" altLang="en-US" u="sng" dirty="0"/>
              <a:t>先ほどのニューラルネットの例</a:t>
            </a:r>
          </a:p>
        </p:txBody>
      </p:sp>
      <p:sp>
        <p:nvSpPr>
          <p:cNvPr id="64" name="正方形/長方形 63"/>
          <p:cNvSpPr/>
          <p:nvPr/>
        </p:nvSpPr>
        <p:spPr>
          <a:xfrm>
            <a:off x="3825235" y="4210306"/>
            <a:ext cx="489236" cy="400110"/>
          </a:xfrm>
          <a:prstGeom prst="rect">
            <a:avLst/>
          </a:prstGeom>
        </p:spPr>
        <p:txBody>
          <a:bodyPr wrap="none">
            <a:spAutoFit/>
          </a:bodyPr>
          <a:lstStyle/>
          <a:p>
            <a:r>
              <a:rPr lang="en-US" altLang="ja-JP" sz="2000" b="1" dirty="0"/>
              <a:t>b1</a:t>
            </a:r>
            <a:endParaRPr lang="ja-JP" altLang="en-US" sz="2000" b="1" dirty="0"/>
          </a:p>
        </p:txBody>
      </p:sp>
      <p:sp>
        <p:nvSpPr>
          <p:cNvPr id="66" name="正方形/長方形 65"/>
          <p:cNvSpPr/>
          <p:nvPr/>
        </p:nvSpPr>
        <p:spPr>
          <a:xfrm>
            <a:off x="7090152" y="4210306"/>
            <a:ext cx="489236" cy="400110"/>
          </a:xfrm>
          <a:prstGeom prst="rect">
            <a:avLst/>
          </a:prstGeom>
        </p:spPr>
        <p:txBody>
          <a:bodyPr wrap="none">
            <a:spAutoFit/>
          </a:bodyPr>
          <a:lstStyle/>
          <a:p>
            <a:r>
              <a:rPr lang="en-US" altLang="ja-JP" sz="2000" b="1" dirty="0"/>
              <a:t>b2</a:t>
            </a:r>
            <a:endParaRPr lang="ja-JP" altLang="en-US" sz="2000" b="1" dirty="0"/>
          </a:p>
        </p:txBody>
      </p:sp>
      <p:sp>
        <p:nvSpPr>
          <p:cNvPr id="67" name="正方形/長方形 66"/>
          <p:cNvSpPr/>
          <p:nvPr/>
        </p:nvSpPr>
        <p:spPr>
          <a:xfrm>
            <a:off x="8711563" y="4210306"/>
            <a:ext cx="566181" cy="400110"/>
          </a:xfrm>
          <a:prstGeom prst="rect">
            <a:avLst/>
          </a:prstGeom>
        </p:spPr>
        <p:txBody>
          <a:bodyPr wrap="square">
            <a:spAutoFit/>
          </a:bodyPr>
          <a:lstStyle/>
          <a:p>
            <a:r>
              <a:rPr lang="en-US" altLang="ja-JP" sz="2000" b="1" dirty="0">
                <a:solidFill>
                  <a:srgbClr val="0070C0"/>
                </a:solidFill>
              </a:rPr>
              <a:t>W3</a:t>
            </a:r>
            <a:endParaRPr lang="ja-JP" altLang="en-US" sz="2000" b="1" dirty="0">
              <a:solidFill>
                <a:srgbClr val="0070C0"/>
              </a:solidFill>
            </a:endParaRPr>
          </a:p>
        </p:txBody>
      </p:sp>
      <p:sp>
        <p:nvSpPr>
          <p:cNvPr id="74" name="正方形/長方形 73"/>
          <p:cNvSpPr/>
          <p:nvPr/>
        </p:nvSpPr>
        <p:spPr>
          <a:xfrm>
            <a:off x="10202374" y="4208158"/>
            <a:ext cx="489236" cy="400110"/>
          </a:xfrm>
          <a:prstGeom prst="rect">
            <a:avLst/>
          </a:prstGeom>
        </p:spPr>
        <p:txBody>
          <a:bodyPr wrap="none">
            <a:spAutoFit/>
          </a:bodyPr>
          <a:lstStyle/>
          <a:p>
            <a:r>
              <a:rPr lang="en-US" altLang="ja-JP" sz="2000" b="1" dirty="0"/>
              <a:t>b3</a:t>
            </a:r>
            <a:endParaRPr lang="ja-JP" altLang="en-US" sz="2000" b="1" dirty="0"/>
          </a:p>
        </p:txBody>
      </p:sp>
      <p:sp>
        <p:nvSpPr>
          <p:cNvPr id="75" name="正方形/長方形 74"/>
          <p:cNvSpPr/>
          <p:nvPr/>
        </p:nvSpPr>
        <p:spPr>
          <a:xfrm>
            <a:off x="3613885" y="5698668"/>
            <a:ext cx="2480166"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z1=sig(W1</a:t>
            </a:r>
            <a:r>
              <a:rPr lang="ja-JP" altLang="en-US" sz="2000" b="1" dirty="0"/>
              <a:t>・</a:t>
            </a:r>
            <a:r>
              <a:rPr lang="en-US" altLang="ja-JP" sz="2000" b="1" dirty="0"/>
              <a:t>x+b1)</a:t>
            </a:r>
            <a:endParaRPr lang="ja-JP" altLang="en-US" sz="2000" b="1" dirty="0"/>
          </a:p>
        </p:txBody>
      </p:sp>
      <p:sp>
        <p:nvSpPr>
          <p:cNvPr id="89" name="正方形/長方形 88"/>
          <p:cNvSpPr/>
          <p:nvPr/>
        </p:nvSpPr>
        <p:spPr>
          <a:xfrm>
            <a:off x="6843868" y="5983298"/>
            <a:ext cx="2614818"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z2=sig(W2</a:t>
            </a:r>
            <a:r>
              <a:rPr lang="ja-JP" altLang="en-US" sz="2000" b="1" dirty="0"/>
              <a:t>・</a:t>
            </a:r>
            <a:r>
              <a:rPr lang="en-US" altLang="ja-JP" sz="2000" b="1" dirty="0"/>
              <a:t>z1+b2)</a:t>
            </a:r>
            <a:endParaRPr lang="ja-JP" altLang="en-US" sz="2000" b="1" dirty="0"/>
          </a:p>
        </p:txBody>
      </p:sp>
      <p:cxnSp>
        <p:nvCxnSpPr>
          <p:cNvPr id="21" name="直線コネクタ 20"/>
          <p:cNvCxnSpPr>
            <a:cxnSpLocks/>
          </p:cNvCxnSpPr>
          <p:nvPr/>
        </p:nvCxnSpPr>
        <p:spPr>
          <a:xfrm>
            <a:off x="4927464" y="5334260"/>
            <a:ext cx="0" cy="36785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cxnSpLocks/>
          </p:cNvCxnSpPr>
          <p:nvPr/>
        </p:nvCxnSpPr>
        <p:spPr>
          <a:xfrm>
            <a:off x="8155094" y="5296359"/>
            <a:ext cx="0" cy="67406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正方形/長方形 99"/>
          <p:cNvSpPr/>
          <p:nvPr/>
        </p:nvSpPr>
        <p:spPr>
          <a:xfrm>
            <a:off x="10061446" y="6406154"/>
            <a:ext cx="2050561"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ja-JP" sz="2000" b="1" dirty="0"/>
              <a:t>z3=W3</a:t>
            </a:r>
            <a:r>
              <a:rPr lang="ja-JP" altLang="en-US" sz="2000" b="1" dirty="0"/>
              <a:t>・</a:t>
            </a:r>
            <a:r>
              <a:rPr lang="en-US" altLang="ja-JP" sz="2000" b="1" dirty="0"/>
              <a:t>z2+b3</a:t>
            </a:r>
            <a:endParaRPr lang="ja-JP" altLang="en-US" sz="2000" b="1" dirty="0"/>
          </a:p>
        </p:txBody>
      </p:sp>
      <p:cxnSp>
        <p:nvCxnSpPr>
          <p:cNvPr id="101" name="直線コネクタ 100"/>
          <p:cNvCxnSpPr>
            <a:cxnSpLocks/>
          </p:cNvCxnSpPr>
          <p:nvPr/>
        </p:nvCxnSpPr>
        <p:spPr>
          <a:xfrm>
            <a:off x="11398122" y="5292409"/>
            <a:ext cx="7601" cy="1114497"/>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正方形/長方形 101"/>
          <p:cNvSpPr/>
          <p:nvPr/>
        </p:nvSpPr>
        <p:spPr>
          <a:xfrm>
            <a:off x="4714580" y="4208158"/>
            <a:ext cx="455574" cy="400110"/>
          </a:xfrm>
          <a:prstGeom prst="rect">
            <a:avLst/>
          </a:prstGeom>
        </p:spPr>
        <p:txBody>
          <a:bodyPr wrap="none">
            <a:spAutoFit/>
          </a:bodyPr>
          <a:lstStyle/>
          <a:p>
            <a:r>
              <a:rPr lang="en-US" altLang="ja-JP" sz="2000" b="1" dirty="0"/>
              <a:t>z1</a:t>
            </a:r>
            <a:endParaRPr lang="ja-JP" altLang="en-US" sz="2000" b="1" dirty="0"/>
          </a:p>
        </p:txBody>
      </p:sp>
      <p:sp>
        <p:nvSpPr>
          <p:cNvPr id="103" name="正方形/長方形 102"/>
          <p:cNvSpPr/>
          <p:nvPr/>
        </p:nvSpPr>
        <p:spPr>
          <a:xfrm>
            <a:off x="7891287" y="4206010"/>
            <a:ext cx="455574" cy="400110"/>
          </a:xfrm>
          <a:prstGeom prst="rect">
            <a:avLst/>
          </a:prstGeom>
        </p:spPr>
        <p:txBody>
          <a:bodyPr wrap="none">
            <a:spAutoFit/>
          </a:bodyPr>
          <a:lstStyle/>
          <a:p>
            <a:r>
              <a:rPr lang="en-US" altLang="ja-JP" sz="2000" b="1" dirty="0"/>
              <a:t>z2</a:t>
            </a:r>
            <a:endParaRPr lang="ja-JP" altLang="en-US" sz="2000" b="1" dirty="0"/>
          </a:p>
        </p:txBody>
      </p:sp>
      <p:sp>
        <p:nvSpPr>
          <p:cNvPr id="104" name="正方形/長方形 103"/>
          <p:cNvSpPr/>
          <p:nvPr/>
        </p:nvSpPr>
        <p:spPr>
          <a:xfrm>
            <a:off x="11170335" y="4203862"/>
            <a:ext cx="455574" cy="400110"/>
          </a:xfrm>
          <a:prstGeom prst="rect">
            <a:avLst/>
          </a:prstGeom>
        </p:spPr>
        <p:txBody>
          <a:bodyPr wrap="none">
            <a:spAutoFit/>
          </a:bodyPr>
          <a:lstStyle/>
          <a:p>
            <a:r>
              <a:rPr lang="en-US" altLang="ja-JP" sz="2000" b="1" dirty="0"/>
              <a:t>z3</a:t>
            </a:r>
            <a:endParaRPr lang="ja-JP" altLang="en-US" sz="2000" b="1" dirty="0"/>
          </a:p>
        </p:txBody>
      </p:sp>
      <p:sp>
        <p:nvSpPr>
          <p:cNvPr id="105" name="正方形/長方形 104"/>
          <p:cNvSpPr/>
          <p:nvPr/>
        </p:nvSpPr>
        <p:spPr>
          <a:xfrm>
            <a:off x="271009" y="6382755"/>
            <a:ext cx="2337499" cy="338554"/>
          </a:xfrm>
          <a:prstGeom prst="rect">
            <a:avLst/>
          </a:prstGeom>
        </p:spPr>
        <p:txBody>
          <a:bodyPr wrap="none">
            <a:spAutoFit/>
          </a:bodyPr>
          <a:lstStyle/>
          <a:p>
            <a:r>
              <a:rPr lang="en-US" altLang="ja-JP" sz="1600" dirty="0"/>
              <a:t>sig() …</a:t>
            </a:r>
            <a:r>
              <a:rPr lang="ja-JP" altLang="en-US" sz="1600" dirty="0"/>
              <a:t>シグモイド関数</a:t>
            </a:r>
          </a:p>
        </p:txBody>
      </p:sp>
      <mc:AlternateContent xmlns:mc="http://schemas.openxmlformats.org/markup-compatibility/2006" xmlns:a14="http://schemas.microsoft.com/office/drawing/2010/main">
        <mc:Choice Requires="a14">
          <p:sp>
            <p:nvSpPr>
              <p:cNvPr id="71" name="テキスト ボックス 70"/>
              <p:cNvSpPr txBox="1"/>
              <p:nvPr/>
            </p:nvSpPr>
            <p:spPr>
              <a:xfrm>
                <a:off x="5160223" y="4601624"/>
                <a:ext cx="1852880" cy="513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ja-JP" altLang="en-US" sz="2000" i="1" smtClean="0">
                              <a:solidFill>
                                <a:srgbClr val="0070C0"/>
                              </a:solidFill>
                              <a:latin typeface="Cambria Math"/>
                            </a:rPr>
                          </m:ctrlPr>
                        </m:dPr>
                        <m:e>
                          <m:m>
                            <m:mPr>
                              <m:plcHide m:val="on"/>
                              <m:mcs>
                                <m:mc>
                                  <m:mcPr>
                                    <m:count m:val="3"/>
                                    <m:mcJc m:val="center"/>
                                  </m:mcPr>
                                </m:mc>
                              </m:mcs>
                              <m:ctrlPr>
                                <a:rPr kumimoji="1" lang="ja-JP" altLang="en-US" sz="2000" i="1" smtClean="0">
                                  <a:solidFill>
                                    <a:srgbClr val="0070C0"/>
                                  </a:solidFill>
                                  <a:latin typeface="Cambria Math"/>
                                </a:rPr>
                              </m:ctrlPr>
                            </m:mPr>
                            <m:mr>
                              <m:e>
                                <m:r>
                                  <a:rPr kumimoji="1" lang="en-US" altLang="ja-JP" sz="2000" b="0" i="1" smtClean="0">
                                    <a:solidFill>
                                      <a:srgbClr val="0070C0"/>
                                    </a:solidFill>
                                    <a:latin typeface="Cambria Math" panose="02040503050406030204" pitchFamily="18" charset="0"/>
                                  </a:rPr>
                                  <m:t>0.1</m:t>
                                </m:r>
                              </m:e>
                              <m:e>
                                <m:r>
                                  <a:rPr kumimoji="1" lang="en-US" altLang="ja-JP" sz="2000" b="0" i="1" smtClean="0">
                                    <a:solidFill>
                                      <a:srgbClr val="0070C0"/>
                                    </a:solidFill>
                                    <a:latin typeface="Cambria Math" panose="02040503050406030204" pitchFamily="18" charset="0"/>
                                  </a:rPr>
                                  <m:t>0.2</m:t>
                                </m:r>
                              </m:e>
                              <m:e>
                                <m:r>
                                  <a:rPr kumimoji="1" lang="en-US" altLang="ja-JP" sz="2000" b="0" i="1" smtClean="0">
                                    <a:solidFill>
                                      <a:srgbClr val="0070C0"/>
                                    </a:solidFill>
                                    <a:latin typeface="Cambria Math" panose="02040503050406030204" pitchFamily="18" charset="0"/>
                                  </a:rPr>
                                  <m:t>0.3</m:t>
                                </m:r>
                              </m:e>
                            </m:mr>
                            <m:mr>
                              <m:e>
                                <m:r>
                                  <a:rPr kumimoji="1" lang="en-US" altLang="ja-JP" sz="2000" b="0" i="1" smtClean="0">
                                    <a:solidFill>
                                      <a:srgbClr val="0070C0"/>
                                    </a:solidFill>
                                    <a:latin typeface="Cambria Math" panose="02040503050406030204" pitchFamily="18" charset="0"/>
                                  </a:rPr>
                                  <m:t>0.4</m:t>
                                </m:r>
                              </m:e>
                              <m:e>
                                <m:r>
                                  <a:rPr kumimoji="1" lang="en-US" altLang="ja-JP" sz="2000" b="0" i="1" smtClean="0">
                                    <a:solidFill>
                                      <a:srgbClr val="0070C0"/>
                                    </a:solidFill>
                                    <a:latin typeface="Cambria Math" panose="02040503050406030204" pitchFamily="18" charset="0"/>
                                  </a:rPr>
                                  <m:t>0.5</m:t>
                                </m:r>
                              </m:e>
                              <m:e>
                                <m:r>
                                  <a:rPr kumimoji="1" lang="en-US" altLang="ja-JP" sz="2000" b="0" i="1" smtClean="0">
                                    <a:solidFill>
                                      <a:srgbClr val="0070C0"/>
                                    </a:solidFill>
                                    <a:latin typeface="Cambria Math" panose="02040503050406030204" pitchFamily="18" charset="0"/>
                                  </a:rPr>
                                  <m:t>0.6</m:t>
                                </m:r>
                              </m:e>
                            </m:mr>
                          </m:m>
                        </m:e>
                      </m:d>
                    </m:oMath>
                  </m:oMathPara>
                </a14:m>
                <a:endParaRPr kumimoji="1" lang="ja-JP" altLang="en-US" sz="2000" dirty="0">
                  <a:solidFill>
                    <a:srgbClr val="0070C0"/>
                  </a:solidFill>
                </a:endParaRPr>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5160223" y="4601624"/>
                <a:ext cx="1852880" cy="51321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1900925" y="4601624"/>
                <a:ext cx="1319336" cy="813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solidFill>
                                <a:srgbClr val="0070C0"/>
                              </a:solidFill>
                              <a:latin typeface="Cambria Math"/>
                            </a:rPr>
                          </m:ctrlPr>
                        </m:dPr>
                        <m:e>
                          <m:m>
                            <m:mPr>
                              <m:mcs>
                                <m:mc>
                                  <m:mcPr>
                                    <m:count m:val="2"/>
                                    <m:mcJc m:val="center"/>
                                  </m:mcPr>
                                </m:mc>
                              </m:mcs>
                              <m:ctrlPr>
                                <a:rPr kumimoji="1" lang="en-US" altLang="ja-JP" sz="2000" b="0" i="1" smtClean="0">
                                  <a:solidFill>
                                    <a:srgbClr val="0070C0"/>
                                  </a:solidFill>
                                  <a:latin typeface="Cambria Math"/>
                                </a:rPr>
                              </m:ctrlPr>
                            </m:mPr>
                            <m:mr>
                              <m:e>
                                <m:r>
                                  <m:rPr>
                                    <m:brk m:alnAt="7"/>
                                  </m:rPr>
                                  <a:rPr kumimoji="1" lang="en-US" altLang="ja-JP" sz="2000" b="0" i="1" smtClean="0">
                                    <a:solidFill>
                                      <a:srgbClr val="0070C0"/>
                                    </a:solidFill>
                                    <a:latin typeface="Cambria Math" panose="02040503050406030204" pitchFamily="18" charset="0"/>
                                  </a:rPr>
                                  <m:t>0</m:t>
                                </m:r>
                                <m:r>
                                  <a:rPr kumimoji="1" lang="en-US" altLang="ja-JP" sz="2000" b="0" i="1" smtClean="0">
                                    <a:solidFill>
                                      <a:srgbClr val="0070C0"/>
                                    </a:solidFill>
                                    <a:latin typeface="Cambria Math" panose="02040503050406030204" pitchFamily="18" charset="0"/>
                                  </a:rPr>
                                  <m:t>.1</m:t>
                                </m:r>
                              </m:e>
                              <m:e>
                                <m:r>
                                  <a:rPr kumimoji="1" lang="en-US" altLang="ja-JP" sz="2000" b="0" i="1" smtClean="0">
                                    <a:solidFill>
                                      <a:srgbClr val="0070C0"/>
                                    </a:solidFill>
                                    <a:latin typeface="Cambria Math" panose="02040503050406030204" pitchFamily="18" charset="0"/>
                                  </a:rPr>
                                  <m:t>0.2</m:t>
                                </m:r>
                              </m:e>
                            </m:mr>
                            <m:mr>
                              <m:e>
                                <m:r>
                                  <a:rPr kumimoji="1" lang="en-US" altLang="ja-JP" sz="2000" b="0" i="1" smtClean="0">
                                    <a:solidFill>
                                      <a:srgbClr val="0070C0"/>
                                    </a:solidFill>
                                    <a:latin typeface="Cambria Math" panose="02040503050406030204" pitchFamily="18" charset="0"/>
                                  </a:rPr>
                                  <m:t>0.3</m:t>
                                </m:r>
                              </m:e>
                              <m:e>
                                <m:r>
                                  <a:rPr kumimoji="1" lang="en-US" altLang="ja-JP" sz="2000" b="0" i="1" smtClean="0">
                                    <a:solidFill>
                                      <a:srgbClr val="0070C0"/>
                                    </a:solidFill>
                                    <a:latin typeface="Cambria Math" panose="02040503050406030204" pitchFamily="18" charset="0"/>
                                  </a:rPr>
                                  <m:t>0.4</m:t>
                                </m:r>
                              </m:e>
                            </m:mr>
                            <m:mr>
                              <m:e>
                                <m:r>
                                  <a:rPr kumimoji="1" lang="en-US" altLang="ja-JP" sz="2000" b="0" i="1" smtClean="0">
                                    <a:solidFill>
                                      <a:srgbClr val="0070C0"/>
                                    </a:solidFill>
                                    <a:latin typeface="Cambria Math" panose="02040503050406030204" pitchFamily="18" charset="0"/>
                                  </a:rPr>
                                  <m:t>0.5</m:t>
                                </m:r>
                              </m:e>
                              <m:e>
                                <m:r>
                                  <a:rPr kumimoji="1" lang="en-US" altLang="ja-JP" sz="2000" b="0" i="1" smtClean="0">
                                    <a:solidFill>
                                      <a:srgbClr val="0070C0"/>
                                    </a:solidFill>
                                    <a:latin typeface="Cambria Math" panose="02040503050406030204" pitchFamily="18" charset="0"/>
                                  </a:rPr>
                                  <m:t>0.6</m:t>
                                </m:r>
                              </m:e>
                            </m:mr>
                          </m:m>
                        </m:e>
                      </m:d>
                    </m:oMath>
                  </m:oMathPara>
                </a14:m>
                <a:endParaRPr kumimoji="1" lang="ja-JP" altLang="en-US" sz="2000" dirty="0">
                  <a:solidFill>
                    <a:srgbClr val="0070C0"/>
                  </a:solidFill>
                </a:endParaRPr>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1900925" y="4601624"/>
                <a:ext cx="1319336" cy="8138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8385752" y="4601624"/>
                <a:ext cx="1258165" cy="513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solidFill>
                                <a:srgbClr val="0070C0"/>
                              </a:solidFill>
                              <a:latin typeface="Cambria Math"/>
                            </a:rPr>
                          </m:ctrlPr>
                        </m:dPr>
                        <m:e>
                          <m:m>
                            <m:mPr>
                              <m:mcs>
                                <m:mc>
                                  <m:mcPr>
                                    <m:count m:val="2"/>
                                    <m:mcJc m:val="center"/>
                                  </m:mcPr>
                                </m:mc>
                              </m:mcs>
                              <m:ctrlPr>
                                <a:rPr kumimoji="1" lang="en-US" altLang="ja-JP" sz="2000" i="1" smtClean="0">
                                  <a:solidFill>
                                    <a:srgbClr val="0070C0"/>
                                  </a:solidFill>
                                  <a:latin typeface="Cambria Math"/>
                                </a:rPr>
                              </m:ctrlPr>
                            </m:mPr>
                            <m:mr>
                              <m:e>
                                <m:r>
                                  <m:rPr>
                                    <m:brk m:alnAt="7"/>
                                  </m:rPr>
                                  <a:rPr kumimoji="1" lang="en-US" altLang="ja-JP" sz="2000" b="0" i="1" smtClean="0">
                                    <a:solidFill>
                                      <a:srgbClr val="0070C0"/>
                                    </a:solidFill>
                                    <a:latin typeface="Cambria Math" panose="02040503050406030204" pitchFamily="18" charset="0"/>
                                  </a:rPr>
                                  <m:t>0</m:t>
                                </m:r>
                                <m:r>
                                  <a:rPr kumimoji="1" lang="en-US" altLang="ja-JP" sz="2000" b="0" i="1" smtClean="0">
                                    <a:solidFill>
                                      <a:srgbClr val="0070C0"/>
                                    </a:solidFill>
                                    <a:latin typeface="Cambria Math" panose="02040503050406030204" pitchFamily="18" charset="0"/>
                                  </a:rPr>
                                  <m:t>.1</m:t>
                                </m:r>
                              </m:e>
                              <m:e>
                                <m:r>
                                  <a:rPr kumimoji="1" lang="en-US" altLang="ja-JP" sz="2000" b="0" i="1" smtClean="0">
                                    <a:solidFill>
                                      <a:srgbClr val="0070C0"/>
                                    </a:solidFill>
                                    <a:latin typeface="Cambria Math" panose="02040503050406030204" pitchFamily="18" charset="0"/>
                                  </a:rPr>
                                  <m:t>0.2</m:t>
                                </m:r>
                              </m:e>
                            </m:mr>
                            <m:mr>
                              <m:e>
                                <m:r>
                                  <a:rPr kumimoji="1" lang="en-US" altLang="ja-JP" sz="2000" b="0" i="1" smtClean="0">
                                    <a:solidFill>
                                      <a:srgbClr val="0070C0"/>
                                    </a:solidFill>
                                    <a:latin typeface="Cambria Math" panose="02040503050406030204" pitchFamily="18" charset="0"/>
                                  </a:rPr>
                                  <m:t>0.3</m:t>
                                </m:r>
                              </m:e>
                              <m:e>
                                <m:r>
                                  <a:rPr kumimoji="1" lang="en-US" altLang="ja-JP" sz="2000" b="0" i="1" smtClean="0">
                                    <a:solidFill>
                                      <a:srgbClr val="0070C0"/>
                                    </a:solidFill>
                                    <a:latin typeface="Cambria Math" panose="02040503050406030204" pitchFamily="18" charset="0"/>
                                  </a:rPr>
                                  <m:t>0.4</m:t>
                                </m:r>
                              </m:e>
                            </m:mr>
                          </m:m>
                        </m:e>
                      </m:d>
                    </m:oMath>
                  </m:oMathPara>
                </a14:m>
                <a:endParaRPr kumimoji="1" lang="ja-JP" altLang="en-US" sz="2000" dirty="0">
                  <a:solidFill>
                    <a:srgbClr val="0070C0"/>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8385752" y="4601624"/>
                <a:ext cx="1258165" cy="51321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p:cNvSpPr txBox="1"/>
              <p:nvPr/>
            </p:nvSpPr>
            <p:spPr>
              <a:xfrm>
                <a:off x="785772"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a:rPr>
                          </m:ctrlPr>
                        </m:dPr>
                        <m:e>
                          <m:f>
                            <m:fPr>
                              <m:type m:val="noBar"/>
                              <m:ctrlPr>
                                <a:rPr kumimoji="1" lang="en-US" altLang="ja-JP" sz="2000" i="1" smtClean="0">
                                  <a:latin typeface="Cambria Math"/>
                                </a:rPr>
                              </m:ctrlPr>
                            </m:fPr>
                            <m:num>
                              <m:r>
                                <a:rPr kumimoji="1" lang="en-US" altLang="ja-JP" sz="2000" b="0" i="1" smtClean="0">
                                  <a:latin typeface="Cambria Math" panose="02040503050406030204" pitchFamily="18" charset="0"/>
                                </a:rPr>
                                <m:t>1.0</m:t>
                              </m:r>
                            </m:num>
                            <m:den>
                              <m:r>
                                <a:rPr kumimoji="1" lang="en-US" altLang="ja-JP" sz="2000" b="0" i="1" smtClean="0">
                                  <a:latin typeface="Cambria Math" panose="02040503050406030204" pitchFamily="18" charset="0"/>
                                </a:rPr>
                                <m:t>0.5</m:t>
                              </m:r>
                            </m:den>
                          </m:f>
                        </m:e>
                      </m:d>
                    </m:oMath>
                  </m:oMathPara>
                </a14:m>
                <a:endParaRPr kumimoji="1" lang="ja-JP" altLang="en-US" sz="2000" dirty="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785772" y="4601624"/>
                <a:ext cx="706283" cy="69153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3720107" y="4601624"/>
                <a:ext cx="706283" cy="770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a:rPr>
                          </m:ctrlPr>
                        </m:dPr>
                        <m:e>
                          <m:f>
                            <m:fPr>
                              <m:type m:val="noBar"/>
                              <m:ctrlPr>
                                <a:rPr kumimoji="1" lang="en-US" altLang="ja-JP" sz="2000" i="1" smtClean="0">
                                  <a:latin typeface="Cambria Math"/>
                                </a:rPr>
                              </m:ctrlPr>
                            </m:fPr>
                            <m:num>
                              <m:r>
                                <a:rPr kumimoji="1" lang="en-US" altLang="ja-JP" sz="2000" b="0" i="1" smtClean="0">
                                  <a:latin typeface="Cambria Math" panose="02040503050406030204" pitchFamily="18" charset="0"/>
                                </a:rPr>
                                <m:t>0.1</m:t>
                              </m:r>
                            </m:num>
                            <m:den>
                              <m:eqArr>
                                <m:eqArrPr>
                                  <m:ctrlPr>
                                    <a:rPr kumimoji="1" lang="en-US" altLang="ja-JP" sz="2000" b="0" i="1" smtClean="0">
                                      <a:latin typeface="Cambria Math"/>
                                    </a:rPr>
                                  </m:ctrlPr>
                                </m:eqArrPr>
                                <m:e>
                                  <m:r>
                                    <a:rPr kumimoji="1" lang="en-US" altLang="ja-JP" sz="2000" b="0" i="1" smtClean="0">
                                      <a:latin typeface="Cambria Math" panose="02040503050406030204" pitchFamily="18" charset="0"/>
                                    </a:rPr>
                                    <m:t>0.2</m:t>
                                  </m:r>
                                </m:e>
                                <m:e>
                                  <m:r>
                                    <a:rPr kumimoji="1" lang="en-US" altLang="ja-JP" sz="2000" b="0" i="1" smtClean="0">
                                      <a:latin typeface="Cambria Math" panose="02040503050406030204" pitchFamily="18" charset="0"/>
                                    </a:rPr>
                                    <m:t>0.3</m:t>
                                  </m:r>
                                </m:e>
                              </m:eqArr>
                            </m:den>
                          </m:f>
                        </m:e>
                      </m:d>
                    </m:oMath>
                  </m:oMathPara>
                </a14:m>
                <a:endParaRPr kumimoji="1" lang="ja-JP" altLang="en-US" sz="20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3720107" y="4601624"/>
                <a:ext cx="706283" cy="77085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4696874" y="4601624"/>
                <a:ext cx="477054" cy="766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a:rPr>
                          </m:ctrlPr>
                        </m:dPr>
                        <m:e>
                          <m:f>
                            <m:fPr>
                              <m:type m:val="noBar"/>
                              <m:ctrlPr>
                                <a:rPr kumimoji="1" lang="en-US" altLang="ja-JP" sz="2000" i="1" smtClean="0">
                                  <a:latin typeface="Cambria Math"/>
                                </a:rPr>
                              </m:ctrlPr>
                            </m:fPr>
                            <m:num>
                              <m:r>
                                <a:rPr kumimoji="1" lang="en-US" altLang="ja-JP" sz="2000" b="0" i="1" smtClean="0">
                                  <a:latin typeface="Cambria Math" panose="02040503050406030204" pitchFamily="18" charset="0"/>
                                </a:rPr>
                                <m:t>?</m:t>
                              </m:r>
                            </m:num>
                            <m:den>
                              <m:eqArr>
                                <m:eqArrPr>
                                  <m:ctrlPr>
                                    <a:rPr kumimoji="1" lang="en-US" altLang="ja-JP" sz="2000" b="0" i="1" smtClean="0">
                                      <a:latin typeface="Cambria Math"/>
                                    </a:rPr>
                                  </m:ctrlPr>
                                </m:eqArrPr>
                                <m:e>
                                  <m:r>
                                    <a:rPr kumimoji="1" lang="en-US" altLang="ja-JP" sz="2000" b="0" i="1" smtClean="0">
                                      <a:latin typeface="Cambria Math" panose="02040503050406030204" pitchFamily="18" charset="0"/>
                                    </a:rPr>
                                    <m:t>?</m:t>
                                  </m:r>
                                </m:e>
                                <m:e>
                                  <m:r>
                                    <a:rPr kumimoji="1" lang="en-US" altLang="ja-JP" sz="2000" b="0" i="1" smtClean="0">
                                      <a:latin typeface="Cambria Math" panose="02040503050406030204" pitchFamily="18" charset="0"/>
                                    </a:rPr>
                                    <m:t>?</m:t>
                                  </m:r>
                                </m:e>
                              </m:eqArr>
                            </m:den>
                          </m:f>
                        </m:e>
                      </m:d>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4696874" y="4601624"/>
                <a:ext cx="477054" cy="76674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889824" y="4601624"/>
                <a:ext cx="477054"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a:rPr>
                          </m:ctrlPr>
                        </m:dPr>
                        <m:e>
                          <m:f>
                            <m:fPr>
                              <m:type m:val="noBar"/>
                              <m:ctrlPr>
                                <a:rPr kumimoji="1" lang="en-US" altLang="ja-JP" sz="2000" i="1" smtClean="0">
                                  <a:latin typeface="Cambria Math"/>
                                </a:rPr>
                              </m:ctrlPr>
                            </m:fPr>
                            <m:num>
                              <m:r>
                                <a:rPr kumimoji="1" lang="en-US" altLang="ja-JP" sz="2000" b="0" i="1" smtClean="0">
                                  <a:latin typeface="Cambria Math" panose="02040503050406030204" pitchFamily="18" charset="0"/>
                                </a:rPr>
                                <m:t>?</m:t>
                              </m:r>
                            </m:num>
                            <m:den>
                              <m:r>
                                <a:rPr kumimoji="1" lang="en-US" altLang="ja-JP" sz="2000" b="0" i="1" smtClean="0">
                                  <a:latin typeface="Cambria Math" panose="02040503050406030204" pitchFamily="18" charset="0"/>
                                </a:rPr>
                                <m:t>?</m:t>
                              </m:r>
                            </m:den>
                          </m:f>
                        </m:e>
                      </m:d>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889824" y="4601624"/>
                <a:ext cx="477054" cy="691536"/>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11179757" y="4601624"/>
                <a:ext cx="477054"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a:rPr>
                          </m:ctrlPr>
                        </m:dPr>
                        <m:e>
                          <m:f>
                            <m:fPr>
                              <m:type m:val="noBar"/>
                              <m:ctrlPr>
                                <a:rPr kumimoji="1" lang="en-US" altLang="ja-JP" sz="2000" i="1" smtClean="0">
                                  <a:latin typeface="Cambria Math"/>
                                </a:rPr>
                              </m:ctrlPr>
                            </m:fPr>
                            <m:num>
                              <m:r>
                                <a:rPr kumimoji="1" lang="en-US" altLang="ja-JP" sz="2000" b="0" i="1" smtClean="0">
                                  <a:latin typeface="Cambria Math" panose="02040503050406030204" pitchFamily="18" charset="0"/>
                                </a:rPr>
                                <m:t>?</m:t>
                              </m:r>
                            </m:num>
                            <m:den>
                              <m:r>
                                <a:rPr kumimoji="1" lang="en-US" altLang="ja-JP" sz="2000" b="0" i="1" smtClean="0">
                                  <a:latin typeface="Cambria Math" panose="02040503050406030204" pitchFamily="18" charset="0"/>
                                </a:rPr>
                                <m:t>?</m:t>
                              </m:r>
                            </m:den>
                          </m:f>
                        </m:e>
                      </m:d>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11179757" y="4601624"/>
                <a:ext cx="477054" cy="691536"/>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6990600"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a:rPr>
                          </m:ctrlPr>
                        </m:dPr>
                        <m:e>
                          <m:f>
                            <m:fPr>
                              <m:type m:val="noBar"/>
                              <m:ctrlPr>
                                <a:rPr kumimoji="1" lang="en-US" altLang="ja-JP" sz="2000" i="1" smtClean="0">
                                  <a:latin typeface="Cambria Math"/>
                                </a:rPr>
                              </m:ctrlPr>
                            </m:fPr>
                            <m:num>
                              <m:r>
                                <a:rPr kumimoji="1" lang="en-US" altLang="ja-JP" sz="2000" b="0" i="1" smtClean="0">
                                  <a:latin typeface="Cambria Math" panose="02040503050406030204" pitchFamily="18" charset="0"/>
                                </a:rPr>
                                <m:t>0.1</m:t>
                              </m:r>
                            </m:num>
                            <m:den>
                              <m:r>
                                <a:rPr kumimoji="1" lang="en-US" altLang="ja-JP" sz="2000" b="0" i="1" smtClean="0">
                                  <a:latin typeface="Cambria Math" panose="02040503050406030204" pitchFamily="18" charset="0"/>
                                </a:rPr>
                                <m:t>0.2</m:t>
                              </m:r>
                            </m:den>
                          </m:f>
                        </m:e>
                      </m:d>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6990600" y="4601624"/>
                <a:ext cx="706283" cy="691536"/>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10091943" y="4601624"/>
                <a:ext cx="706283"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000" i="1" smtClean="0">
                              <a:latin typeface="Cambria Math"/>
                            </a:rPr>
                          </m:ctrlPr>
                        </m:dPr>
                        <m:e>
                          <m:f>
                            <m:fPr>
                              <m:type m:val="noBar"/>
                              <m:ctrlPr>
                                <a:rPr kumimoji="1" lang="en-US" altLang="ja-JP" sz="2000" i="1" smtClean="0">
                                  <a:latin typeface="Cambria Math"/>
                                </a:rPr>
                              </m:ctrlPr>
                            </m:fPr>
                            <m:num>
                              <m:r>
                                <a:rPr kumimoji="1" lang="en-US" altLang="ja-JP" sz="2000" b="0" i="1" smtClean="0">
                                  <a:latin typeface="Cambria Math" panose="02040503050406030204" pitchFamily="18" charset="0"/>
                                </a:rPr>
                                <m:t>0.1</m:t>
                              </m:r>
                            </m:num>
                            <m:den>
                              <m:r>
                                <a:rPr kumimoji="1" lang="en-US" altLang="ja-JP" sz="2000" b="0" i="1" smtClean="0">
                                  <a:latin typeface="Cambria Math" panose="02040503050406030204" pitchFamily="18" charset="0"/>
                                </a:rPr>
                                <m:t>0.2</m:t>
                              </m:r>
                            </m:den>
                          </m:f>
                        </m:e>
                      </m:d>
                    </m:oMath>
                  </m:oMathPara>
                </a14:m>
                <a:endParaRPr kumimoji="1" lang="ja-JP" altLang="en-US" sz="20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10091943" y="4601624"/>
                <a:ext cx="706283" cy="691536"/>
              </a:xfrm>
              <a:prstGeom prst="rect">
                <a:avLst/>
              </a:prstGeom>
              <a:blipFill>
                <a:blip r:embed="rId11"/>
                <a:stretch>
                  <a:fillRect/>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38</a:t>
            </a:fld>
            <a:endParaRPr kumimoji="1" lang="ja-JP" altLang="en-US"/>
          </a:p>
        </p:txBody>
      </p:sp>
    </p:spTree>
    <p:extLst>
      <p:ext uri="{BB962C8B-B14F-4D97-AF65-F5344CB8AC3E}">
        <p14:creationId xmlns:p14="http://schemas.microsoft.com/office/powerpoint/2010/main" val="373346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79551" y="476518"/>
            <a:ext cx="7571303" cy="5940088"/>
          </a:xfrm>
          <a:prstGeom prst="rect">
            <a:avLst/>
          </a:prstGeom>
          <a:noFill/>
        </p:spPr>
        <p:txBody>
          <a:bodyPr wrap="none" rtlCol="0">
            <a:spAutoFit/>
          </a:bodyPr>
          <a:lstStyle/>
          <a:p>
            <a:r>
              <a:rPr lang="en-US" altLang="ja-JP" sz="2000" dirty="0">
                <a:latin typeface="Courier New" panose="02070309020205020404" pitchFamily="49" charset="0"/>
                <a:cs typeface="Courier New" panose="02070309020205020404" pitchFamily="49" charset="0"/>
              </a:rPr>
              <a:t>import </a:t>
            </a:r>
            <a:r>
              <a:rPr lang="en-US" altLang="ja-JP" sz="2000" dirty="0" err="1">
                <a:latin typeface="Courier New" panose="02070309020205020404" pitchFamily="49" charset="0"/>
                <a:cs typeface="Courier New" panose="02070309020205020404" pitchFamily="49" charset="0"/>
              </a:rPr>
              <a:t>numpy</a:t>
            </a:r>
            <a:r>
              <a:rPr lang="en-US" altLang="ja-JP" sz="2000" dirty="0">
                <a:latin typeface="Courier New" panose="02070309020205020404" pitchFamily="49" charset="0"/>
                <a:cs typeface="Courier New" panose="02070309020205020404" pitchFamily="49" charset="0"/>
              </a:rPr>
              <a:t> as np</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def sig(x):</a:t>
            </a:r>
          </a:p>
          <a:p>
            <a:r>
              <a:rPr lang="en-US" altLang="ja-JP" sz="2000" dirty="0">
                <a:latin typeface="Courier New" panose="02070309020205020404" pitchFamily="49" charset="0"/>
                <a:cs typeface="Courier New" panose="02070309020205020404" pitchFamily="49" charset="0"/>
              </a:rPr>
              <a:t>    return 1 / (1 + </a:t>
            </a:r>
            <a:r>
              <a:rPr lang="en-US" altLang="ja-JP" sz="2000" dirty="0" err="1">
                <a:latin typeface="Courier New" panose="02070309020205020404" pitchFamily="49" charset="0"/>
                <a:cs typeface="Courier New" panose="02070309020205020404" pitchFamily="49" charset="0"/>
              </a:rPr>
              <a:t>np.exp</a:t>
            </a:r>
            <a:r>
              <a:rPr lang="en-US" altLang="ja-JP" sz="2000" dirty="0">
                <a:latin typeface="Courier New" panose="02070309020205020404" pitchFamily="49" charset="0"/>
                <a:cs typeface="Courier New" panose="02070309020205020404" pitchFamily="49" charset="0"/>
              </a:rPr>
              <a:t>(-x))</a:t>
            </a:r>
          </a:p>
          <a:p>
            <a:r>
              <a:rPr lang="en-US" altLang="ja-JP" sz="2000" dirty="0">
                <a:latin typeface="Courier New" panose="02070309020205020404" pitchFamily="49" charset="0"/>
                <a:cs typeface="Courier New" panose="02070309020205020404" pitchFamily="49" charset="0"/>
              </a:rPr>
              <a:t>    </a:t>
            </a:r>
          </a:p>
          <a:p>
            <a:r>
              <a:rPr lang="en-US" altLang="ja-JP" sz="2000" dirty="0">
                <a:latin typeface="Courier New" panose="02070309020205020404" pitchFamily="49" charset="0"/>
                <a:cs typeface="Courier New" panose="02070309020205020404" pitchFamily="49" charset="0"/>
              </a:rPr>
              <a:t>W1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 [0.3,0.4], [0.5,0.6]])</a:t>
            </a:r>
          </a:p>
          <a:p>
            <a:r>
              <a:rPr lang="en-US" altLang="ja-JP" sz="2000" dirty="0">
                <a:latin typeface="Courier New" panose="02070309020205020404" pitchFamily="49" charset="0"/>
                <a:cs typeface="Courier New" panose="02070309020205020404" pitchFamily="49" charset="0"/>
              </a:rPr>
              <a:t>x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([1.0, 0.5])</a:t>
            </a:r>
          </a:p>
          <a:p>
            <a:r>
              <a:rPr lang="en-US" altLang="ja-JP" sz="2000" dirty="0">
                <a:latin typeface="Courier New" panose="02070309020205020404" pitchFamily="49" charset="0"/>
                <a:cs typeface="Courier New" panose="02070309020205020404" pitchFamily="49" charset="0"/>
              </a:rPr>
              <a:t>b1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 0.3])</a:t>
            </a:r>
          </a:p>
          <a:p>
            <a:r>
              <a:rPr lang="en-US" altLang="ja-JP" sz="2000" dirty="0">
                <a:latin typeface="Courier New" panose="02070309020205020404" pitchFamily="49" charset="0"/>
                <a:cs typeface="Courier New" panose="02070309020205020404" pitchFamily="49" charset="0"/>
              </a:rPr>
              <a:t>z1 = sig( np.dot(W1, x) + b1 )</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W2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([[0.1,0.2,0.3], [0.4,0.5,0.6]])</a:t>
            </a:r>
          </a:p>
          <a:p>
            <a:r>
              <a:rPr lang="en-US" altLang="ja-JP" sz="2000" dirty="0">
                <a:latin typeface="Courier New" panose="02070309020205020404" pitchFamily="49" charset="0"/>
                <a:cs typeface="Courier New" panose="02070309020205020404" pitchFamily="49" charset="0"/>
              </a:rPr>
              <a:t>b2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a:t>
            </a:r>
          </a:p>
          <a:p>
            <a:r>
              <a:rPr lang="en-US" altLang="ja-JP" sz="2000" dirty="0">
                <a:latin typeface="Courier New" panose="02070309020205020404" pitchFamily="49" charset="0"/>
                <a:cs typeface="Courier New" panose="02070309020205020404" pitchFamily="49" charset="0"/>
              </a:rPr>
              <a:t>z2 = sig( np.dot(W2, z1) + b2 )</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W3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([[0.1,0.2], [0.3,0.4]])</a:t>
            </a:r>
          </a:p>
          <a:p>
            <a:r>
              <a:rPr lang="en-US" altLang="ja-JP" sz="2000" dirty="0">
                <a:latin typeface="Courier New" panose="02070309020205020404" pitchFamily="49" charset="0"/>
                <a:cs typeface="Courier New" panose="02070309020205020404" pitchFamily="49" charset="0"/>
              </a:rPr>
              <a:t>b3 = </a:t>
            </a:r>
            <a:r>
              <a:rPr lang="en-US" altLang="ja-JP" sz="2000" dirty="0" err="1">
                <a:latin typeface="Courier New" panose="02070309020205020404" pitchFamily="49" charset="0"/>
                <a:cs typeface="Courier New" panose="02070309020205020404" pitchFamily="49" charset="0"/>
              </a:rPr>
              <a:t>np.array</a:t>
            </a:r>
            <a:r>
              <a:rPr lang="en-US" altLang="ja-JP" sz="2000" dirty="0">
                <a:latin typeface="Courier New" panose="02070309020205020404" pitchFamily="49" charset="0"/>
                <a:cs typeface="Courier New" panose="02070309020205020404" pitchFamily="49" charset="0"/>
              </a:rPr>
              <a:t>([0.1, 0.2])</a:t>
            </a:r>
          </a:p>
          <a:p>
            <a:r>
              <a:rPr lang="en-US" altLang="ja-JP" sz="2000" dirty="0">
                <a:latin typeface="Courier New" panose="02070309020205020404" pitchFamily="49" charset="0"/>
                <a:cs typeface="Courier New" panose="02070309020205020404" pitchFamily="49" charset="0"/>
              </a:rPr>
              <a:t>z3 = np.dot(W3, z2) + b3</a:t>
            </a:r>
          </a:p>
          <a:p>
            <a:endParaRPr lang="en-US" altLang="ja-JP" sz="2000" dirty="0">
              <a:latin typeface="Courier New" panose="02070309020205020404" pitchFamily="49" charset="0"/>
              <a:cs typeface="Courier New" panose="02070309020205020404" pitchFamily="49" charset="0"/>
            </a:endParaRPr>
          </a:p>
          <a:p>
            <a:r>
              <a:rPr lang="en-US" altLang="ja-JP" sz="2000" dirty="0">
                <a:latin typeface="Courier New" panose="02070309020205020404" pitchFamily="49" charset="0"/>
                <a:cs typeface="Courier New" panose="02070309020205020404" pitchFamily="49" charset="0"/>
              </a:rPr>
              <a:t>print(z3)</a:t>
            </a:r>
          </a:p>
        </p:txBody>
      </p:sp>
      <p:sp>
        <p:nvSpPr>
          <p:cNvPr id="3" name="リボン: 上に曲がる 2"/>
          <p:cNvSpPr/>
          <p:nvPr/>
        </p:nvSpPr>
        <p:spPr>
          <a:xfrm>
            <a:off x="6529589" y="4649273"/>
            <a:ext cx="5512157" cy="2009103"/>
          </a:xfrm>
          <a:prstGeom prst="ribbon2">
            <a:avLst>
              <a:gd name="adj1" fmla="val 16667"/>
              <a:gd name="adj2" fmla="val 7319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b="1" dirty="0"/>
              <a:t>コンピューターにニューラルネットワークの演算をさせる方法を手に入れた！</a:t>
            </a:r>
            <a:endParaRPr kumimoji="1" lang="ja-JP" altLang="en-US" sz="2400" b="1"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39</a:t>
            </a:fld>
            <a:endParaRPr kumimoji="1" lang="ja-JP" altLang="en-US"/>
          </a:p>
        </p:txBody>
      </p:sp>
      <p:sp>
        <p:nvSpPr>
          <p:cNvPr id="6" name="テキスト ボックス 5"/>
          <p:cNvSpPr txBox="1"/>
          <p:nvPr/>
        </p:nvSpPr>
        <p:spPr>
          <a:xfrm>
            <a:off x="8272766" y="241205"/>
            <a:ext cx="3768980"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dirty="0"/>
              <a:t>ソースコード</a:t>
            </a:r>
            <a:endParaRPr lang="en-US" altLang="ja-JP" dirty="0"/>
          </a:p>
          <a:p>
            <a:r>
              <a:rPr lang="en-US" altLang="ja-JP" dirty="0">
                <a:latin typeface="Courier New" panose="02070309020205020404" pitchFamily="49" charset="0"/>
                <a:cs typeface="Courier New" panose="02070309020205020404" pitchFamily="49" charset="0"/>
              </a:rPr>
              <a:t>two-layer-neuralnetwork.py</a:t>
            </a:r>
            <a:endParaRPr kumimoji="1" lang="ja-JP"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1947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 xmlns:a16="http://schemas.microsoft.com/office/drawing/2014/main" id="{377E5908-2BB4-4871-AF54-E1B3F2CCC1D3}"/>
              </a:ext>
            </a:extLst>
          </p:cNvPr>
          <p:cNvSpPr>
            <a:spLocks noGrp="1"/>
          </p:cNvSpPr>
          <p:nvPr>
            <p:ph type="title"/>
          </p:nvPr>
        </p:nvSpPr>
        <p:spPr/>
        <p:txBody>
          <a:bodyPr>
            <a:normAutofit fontScale="90000"/>
          </a:bodyPr>
          <a:lstStyle/>
          <a:p>
            <a:r>
              <a:rPr kumimoji="1" lang="ja-JP" altLang="en-US" dirty="0"/>
              <a:t>今日にいたる経緯</a:t>
            </a:r>
            <a:r>
              <a:rPr kumimoji="1" lang="en-US" altLang="ja-JP" dirty="0"/>
              <a:t/>
            </a:r>
            <a:br>
              <a:rPr kumimoji="1" lang="en-US" altLang="ja-JP" dirty="0"/>
            </a:br>
            <a:r>
              <a:rPr kumimoji="1" lang="ja-JP" altLang="en-US" dirty="0"/>
              <a:t>～</a:t>
            </a:r>
            <a:r>
              <a:rPr kumimoji="1" lang="ja-JP" altLang="en-US" sz="4000" dirty="0"/>
              <a:t>名古屋校 プログラミング勉強会 クラブ活動～</a:t>
            </a:r>
            <a:endParaRPr kumimoji="1" lang="ja-JP" altLang="en-US" dirty="0"/>
          </a:p>
        </p:txBody>
      </p:sp>
      <p:sp>
        <p:nvSpPr>
          <p:cNvPr id="4" name="スライド番号プレースホルダー 3">
            <a:extLst>
              <a:ext uri="{FF2B5EF4-FFF2-40B4-BE49-F238E27FC236}">
                <a16:creationId xmlns="" xmlns:a16="http://schemas.microsoft.com/office/drawing/2014/main" id="{3B0B2F16-81CC-4A73-BDAF-71EF38332CCF}"/>
              </a:ext>
            </a:extLst>
          </p:cNvPr>
          <p:cNvSpPr>
            <a:spLocks noGrp="1"/>
          </p:cNvSpPr>
          <p:nvPr>
            <p:ph type="sldNum" sz="quarter" idx="12"/>
          </p:nvPr>
        </p:nvSpPr>
        <p:spPr/>
        <p:txBody>
          <a:bodyPr/>
          <a:lstStyle/>
          <a:p>
            <a:fld id="{8AEBDCA3-918C-4541-BF84-4F93CF1796EA}" type="slidenum">
              <a:rPr kumimoji="1" lang="ja-JP" altLang="en-US" smtClean="0"/>
              <a:t>4</a:t>
            </a:fld>
            <a:endParaRPr kumimoji="1" lang="ja-JP" altLang="en-US"/>
          </a:p>
        </p:txBody>
      </p:sp>
      <p:pic>
        <p:nvPicPr>
          <p:cNvPr id="5" name="図 4">
            <a:extLst>
              <a:ext uri="{FF2B5EF4-FFF2-40B4-BE49-F238E27FC236}">
                <a16:creationId xmlns="" xmlns:a16="http://schemas.microsoft.com/office/drawing/2014/main" id="{7EE97951-A9D0-4E89-97AB-4B2E0A26FBC3}"/>
              </a:ext>
            </a:extLst>
          </p:cNvPr>
          <p:cNvPicPr>
            <a:picLocks noChangeAspect="1"/>
          </p:cNvPicPr>
          <p:nvPr/>
        </p:nvPicPr>
        <p:blipFill>
          <a:blip r:embed="rId2"/>
          <a:stretch>
            <a:fillRect/>
          </a:stretch>
        </p:blipFill>
        <p:spPr>
          <a:xfrm>
            <a:off x="199372" y="1739885"/>
            <a:ext cx="3744760" cy="2122370"/>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266B77E0-EE15-4A67-9ED4-A217079ACDEC}"/>
              </a:ext>
            </a:extLst>
          </p:cNvPr>
          <p:cNvPicPr>
            <a:picLocks noChangeAspect="1"/>
          </p:cNvPicPr>
          <p:nvPr/>
        </p:nvPicPr>
        <p:blipFill>
          <a:blip r:embed="rId3"/>
          <a:stretch>
            <a:fillRect/>
          </a:stretch>
        </p:blipFill>
        <p:spPr>
          <a:xfrm>
            <a:off x="4197975" y="1757617"/>
            <a:ext cx="3744760" cy="2091760"/>
          </a:xfrm>
          <a:prstGeom prst="rect">
            <a:avLst/>
          </a:prstGeom>
          <a:ln>
            <a:noFill/>
          </a:ln>
          <a:effectLst>
            <a:outerShdw blurRad="292100" dist="139700" dir="2700000" algn="tl" rotWithShape="0">
              <a:srgbClr val="333333">
                <a:alpha val="65000"/>
              </a:srgbClr>
            </a:outerShdw>
          </a:effectLst>
        </p:spPr>
      </p:pic>
      <p:pic>
        <p:nvPicPr>
          <p:cNvPr id="7" name="図 6">
            <a:hlinkClick r:id="rId4"/>
            <a:extLst>
              <a:ext uri="{FF2B5EF4-FFF2-40B4-BE49-F238E27FC236}">
                <a16:creationId xmlns="" xmlns:a16="http://schemas.microsoft.com/office/drawing/2014/main" id="{A5B73845-0FCB-4625-B2B1-63CA3E5CAB66}"/>
              </a:ext>
            </a:extLst>
          </p:cNvPr>
          <p:cNvPicPr>
            <a:picLocks noChangeAspect="1"/>
          </p:cNvPicPr>
          <p:nvPr/>
        </p:nvPicPr>
        <p:blipFill>
          <a:blip r:embed="rId5"/>
          <a:stretch>
            <a:fillRect/>
          </a:stretch>
        </p:blipFill>
        <p:spPr>
          <a:xfrm>
            <a:off x="8250769" y="1752764"/>
            <a:ext cx="3754964" cy="2112168"/>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 xmlns:a16="http://schemas.microsoft.com/office/drawing/2014/main" id="{305DB4CE-35C7-4295-A4AA-40AC64620A0D}"/>
              </a:ext>
            </a:extLst>
          </p:cNvPr>
          <p:cNvPicPr>
            <a:picLocks noChangeAspect="1"/>
          </p:cNvPicPr>
          <p:nvPr/>
        </p:nvPicPr>
        <p:blipFill>
          <a:blip r:embed="rId6"/>
          <a:stretch>
            <a:fillRect/>
          </a:stretch>
        </p:blipFill>
        <p:spPr>
          <a:xfrm>
            <a:off x="187552" y="4152788"/>
            <a:ext cx="3744760" cy="2081556"/>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 xmlns:a16="http://schemas.microsoft.com/office/drawing/2014/main" id="{ED9D064D-87DB-4892-8089-6413061A2CF5}"/>
              </a:ext>
            </a:extLst>
          </p:cNvPr>
          <p:cNvPicPr>
            <a:picLocks noChangeAspect="1"/>
          </p:cNvPicPr>
          <p:nvPr/>
        </p:nvPicPr>
        <p:blipFill>
          <a:blip r:embed="rId7"/>
          <a:stretch>
            <a:fillRect/>
          </a:stretch>
        </p:blipFill>
        <p:spPr>
          <a:xfrm>
            <a:off x="4210854" y="4152788"/>
            <a:ext cx="3744760" cy="2101964"/>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 xmlns:a16="http://schemas.microsoft.com/office/drawing/2014/main" id="{99F82717-3CAD-43FF-9B07-531776EDDD61}"/>
              </a:ext>
            </a:extLst>
          </p:cNvPr>
          <p:cNvPicPr>
            <a:picLocks noChangeAspect="1"/>
          </p:cNvPicPr>
          <p:nvPr/>
        </p:nvPicPr>
        <p:blipFill>
          <a:blip r:embed="rId8"/>
          <a:stretch>
            <a:fillRect/>
          </a:stretch>
        </p:blipFill>
        <p:spPr>
          <a:xfrm>
            <a:off x="8272793" y="4160317"/>
            <a:ext cx="3724352" cy="2081556"/>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 xmlns:a16="http://schemas.microsoft.com/office/drawing/2014/main" id="{3CE9B645-B44F-43F8-B611-3A91F297C5DA}"/>
              </a:ext>
            </a:extLst>
          </p:cNvPr>
          <p:cNvSpPr txBox="1"/>
          <p:nvPr/>
        </p:nvSpPr>
        <p:spPr>
          <a:xfrm>
            <a:off x="10714195" y="1494396"/>
            <a:ext cx="1415772" cy="276999"/>
          </a:xfrm>
          <a:prstGeom prst="rect">
            <a:avLst/>
          </a:prstGeom>
          <a:noFill/>
        </p:spPr>
        <p:txBody>
          <a:bodyPr wrap="none" rtlCol="0">
            <a:spAutoFit/>
          </a:bodyPr>
          <a:lstStyle/>
          <a:p>
            <a:r>
              <a:rPr kumimoji="1" lang="ja-JP" altLang="en-US" sz="1200" dirty="0"/>
              <a:t>メモ：リンクあり</a:t>
            </a:r>
          </a:p>
        </p:txBody>
      </p:sp>
    </p:spTree>
    <p:extLst>
      <p:ext uri="{BB962C8B-B14F-4D97-AF65-F5344CB8AC3E}">
        <p14:creationId xmlns:p14="http://schemas.microsoft.com/office/powerpoint/2010/main" val="26736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図 3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7986" y="159211"/>
            <a:ext cx="8419306" cy="6608637"/>
          </a:xfrm>
          <a:prstGeom prst="rect">
            <a:avLst/>
          </a:prstGeom>
        </p:spPr>
      </p:pic>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40</a:t>
            </a:fld>
            <a:endParaRPr kumimoji="1" lang="ja-JP" altLang="en-US"/>
          </a:p>
        </p:txBody>
      </p:sp>
      <p:sp>
        <p:nvSpPr>
          <p:cNvPr id="3" name="テキスト ボックス 2"/>
          <p:cNvSpPr txBox="1"/>
          <p:nvPr/>
        </p:nvSpPr>
        <p:spPr>
          <a:xfrm>
            <a:off x="170042" y="180303"/>
            <a:ext cx="6750566" cy="584775"/>
          </a:xfrm>
          <a:prstGeom prst="rect">
            <a:avLst/>
          </a:prstGeom>
          <a:noFill/>
        </p:spPr>
        <p:txBody>
          <a:bodyPr wrap="none" rtlCol="0">
            <a:spAutoFit/>
          </a:bodyPr>
          <a:lstStyle/>
          <a:p>
            <a:r>
              <a:rPr lang="ja-JP" altLang="en-US" sz="3200" dirty="0"/>
              <a:t>だったらこいつも</a:t>
            </a:r>
            <a:r>
              <a:rPr lang="ja-JP" altLang="en-US" sz="3200" dirty="0" err="1"/>
              <a:t>いけるんじゃね</a:t>
            </a:r>
            <a:r>
              <a:rPr lang="ja-JP" altLang="en-US" sz="3200" dirty="0"/>
              <a:t>？</a:t>
            </a:r>
            <a:endParaRPr kumimoji="1" lang="ja-JP" altLang="en-US" sz="3200" dirty="0"/>
          </a:p>
        </p:txBody>
      </p:sp>
    </p:spTree>
    <p:extLst>
      <p:ext uri="{BB962C8B-B14F-4D97-AF65-F5344CB8AC3E}">
        <p14:creationId xmlns:p14="http://schemas.microsoft.com/office/powerpoint/2010/main" val="79850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41</a:t>
            </a:fld>
            <a:endParaRPr kumimoji="1" lang="ja-JP" altLang="en-US"/>
          </a:p>
        </p:txBody>
      </p:sp>
      <p:pic>
        <p:nvPicPr>
          <p:cNvPr id="3" name="図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4107" y="498195"/>
            <a:ext cx="5775254" cy="4533218"/>
          </a:xfrm>
          <a:prstGeom prst="rect">
            <a:avLst/>
          </a:prstGeom>
        </p:spPr>
      </p:pic>
      <p:sp>
        <p:nvSpPr>
          <p:cNvPr id="4" name="テキスト ボックス 3"/>
          <p:cNvSpPr txBox="1"/>
          <p:nvPr/>
        </p:nvSpPr>
        <p:spPr>
          <a:xfrm>
            <a:off x="8136266" y="1426142"/>
            <a:ext cx="406322" cy="412783"/>
          </a:xfrm>
          <a:prstGeom prst="rect">
            <a:avLst/>
          </a:prstGeom>
          <a:noFill/>
        </p:spPr>
        <p:txBody>
          <a:bodyPr wrap="square" rtlCol="0">
            <a:spAutoFit/>
          </a:bodyPr>
          <a:lstStyle/>
          <a:p>
            <a:r>
              <a:rPr kumimoji="1" lang="en-US" altLang="ja-JP" sz="1600" dirty="0"/>
              <a:t>1</a:t>
            </a:r>
            <a:endParaRPr kumimoji="1" lang="ja-JP" altLang="en-US" sz="1600" dirty="0"/>
          </a:p>
        </p:txBody>
      </p:sp>
      <p:sp>
        <p:nvSpPr>
          <p:cNvPr id="5" name="テキスト ボックス 4"/>
          <p:cNvSpPr txBox="1"/>
          <p:nvPr/>
        </p:nvSpPr>
        <p:spPr>
          <a:xfrm>
            <a:off x="8136266" y="1115351"/>
            <a:ext cx="406322" cy="412783"/>
          </a:xfrm>
          <a:prstGeom prst="rect">
            <a:avLst/>
          </a:prstGeom>
          <a:noFill/>
        </p:spPr>
        <p:txBody>
          <a:bodyPr wrap="square" rtlCol="0">
            <a:spAutoFit/>
          </a:bodyPr>
          <a:lstStyle/>
          <a:p>
            <a:r>
              <a:rPr kumimoji="1" lang="en-US" altLang="ja-JP" sz="1600" dirty="0"/>
              <a:t>0</a:t>
            </a:r>
            <a:endParaRPr kumimoji="1" lang="ja-JP" altLang="en-US" sz="1600" dirty="0"/>
          </a:p>
        </p:txBody>
      </p:sp>
      <p:sp>
        <p:nvSpPr>
          <p:cNvPr id="6" name="テキスト ボックス 5"/>
          <p:cNvSpPr txBox="1"/>
          <p:nvPr/>
        </p:nvSpPr>
        <p:spPr>
          <a:xfrm>
            <a:off x="8136266" y="1736934"/>
            <a:ext cx="406322" cy="412783"/>
          </a:xfrm>
          <a:prstGeom prst="rect">
            <a:avLst/>
          </a:prstGeom>
          <a:noFill/>
        </p:spPr>
        <p:txBody>
          <a:bodyPr wrap="square" rtlCol="0">
            <a:spAutoFit/>
          </a:bodyPr>
          <a:lstStyle/>
          <a:p>
            <a:r>
              <a:rPr kumimoji="1" lang="en-US" altLang="ja-JP" sz="1600" dirty="0"/>
              <a:t>2</a:t>
            </a:r>
            <a:endParaRPr kumimoji="1" lang="ja-JP" altLang="en-US" sz="1600" dirty="0"/>
          </a:p>
        </p:txBody>
      </p:sp>
      <p:sp>
        <p:nvSpPr>
          <p:cNvPr id="7" name="テキスト ボックス 6"/>
          <p:cNvSpPr txBox="1"/>
          <p:nvPr/>
        </p:nvSpPr>
        <p:spPr>
          <a:xfrm>
            <a:off x="8136266" y="2047725"/>
            <a:ext cx="406322" cy="412783"/>
          </a:xfrm>
          <a:prstGeom prst="rect">
            <a:avLst/>
          </a:prstGeom>
          <a:noFill/>
        </p:spPr>
        <p:txBody>
          <a:bodyPr wrap="square" rtlCol="0">
            <a:spAutoFit/>
          </a:bodyPr>
          <a:lstStyle/>
          <a:p>
            <a:r>
              <a:rPr kumimoji="1" lang="en-US" altLang="ja-JP" sz="1600" dirty="0"/>
              <a:t>3</a:t>
            </a:r>
            <a:endParaRPr kumimoji="1" lang="ja-JP" altLang="en-US" sz="1600" dirty="0"/>
          </a:p>
        </p:txBody>
      </p:sp>
      <p:sp>
        <p:nvSpPr>
          <p:cNvPr id="8" name="テキスト ボックス 7"/>
          <p:cNvSpPr txBox="1"/>
          <p:nvPr/>
        </p:nvSpPr>
        <p:spPr>
          <a:xfrm>
            <a:off x="8136266" y="2669308"/>
            <a:ext cx="406322" cy="412783"/>
          </a:xfrm>
          <a:prstGeom prst="rect">
            <a:avLst/>
          </a:prstGeom>
          <a:noFill/>
        </p:spPr>
        <p:txBody>
          <a:bodyPr wrap="square" rtlCol="0">
            <a:spAutoFit/>
          </a:bodyPr>
          <a:lstStyle/>
          <a:p>
            <a:r>
              <a:rPr kumimoji="1" lang="en-US" altLang="ja-JP" sz="1600" dirty="0"/>
              <a:t>5</a:t>
            </a:r>
            <a:endParaRPr kumimoji="1" lang="ja-JP" altLang="en-US" sz="1600" dirty="0"/>
          </a:p>
        </p:txBody>
      </p:sp>
      <p:sp>
        <p:nvSpPr>
          <p:cNvPr id="9" name="テキスト ボックス 8"/>
          <p:cNvSpPr txBox="1"/>
          <p:nvPr/>
        </p:nvSpPr>
        <p:spPr>
          <a:xfrm>
            <a:off x="8136266" y="2358517"/>
            <a:ext cx="406322" cy="412783"/>
          </a:xfrm>
          <a:prstGeom prst="rect">
            <a:avLst/>
          </a:prstGeom>
          <a:noFill/>
        </p:spPr>
        <p:txBody>
          <a:bodyPr wrap="square" rtlCol="0">
            <a:spAutoFit/>
          </a:bodyPr>
          <a:lstStyle/>
          <a:p>
            <a:r>
              <a:rPr lang="en-US" altLang="ja-JP" sz="1600" dirty="0"/>
              <a:t>4</a:t>
            </a:r>
            <a:endParaRPr kumimoji="1" lang="ja-JP" altLang="en-US" sz="1600" dirty="0"/>
          </a:p>
        </p:txBody>
      </p:sp>
      <p:sp>
        <p:nvSpPr>
          <p:cNvPr id="10" name="テキスト ボックス 9"/>
          <p:cNvSpPr txBox="1"/>
          <p:nvPr/>
        </p:nvSpPr>
        <p:spPr>
          <a:xfrm>
            <a:off x="8136266" y="2980099"/>
            <a:ext cx="406322" cy="412783"/>
          </a:xfrm>
          <a:prstGeom prst="rect">
            <a:avLst/>
          </a:prstGeom>
          <a:noFill/>
        </p:spPr>
        <p:txBody>
          <a:bodyPr wrap="square" rtlCol="0">
            <a:spAutoFit/>
          </a:bodyPr>
          <a:lstStyle/>
          <a:p>
            <a:r>
              <a:rPr kumimoji="1" lang="en-US" altLang="ja-JP" sz="1600" dirty="0"/>
              <a:t>6</a:t>
            </a:r>
            <a:endParaRPr kumimoji="1" lang="ja-JP" altLang="en-US" sz="1600" dirty="0"/>
          </a:p>
        </p:txBody>
      </p:sp>
      <p:sp>
        <p:nvSpPr>
          <p:cNvPr id="11" name="テキスト ボックス 10"/>
          <p:cNvSpPr txBox="1"/>
          <p:nvPr/>
        </p:nvSpPr>
        <p:spPr>
          <a:xfrm>
            <a:off x="8136266" y="3290891"/>
            <a:ext cx="406322" cy="412783"/>
          </a:xfrm>
          <a:prstGeom prst="rect">
            <a:avLst/>
          </a:prstGeom>
          <a:noFill/>
        </p:spPr>
        <p:txBody>
          <a:bodyPr wrap="square" rtlCol="0">
            <a:spAutoFit/>
          </a:bodyPr>
          <a:lstStyle/>
          <a:p>
            <a:r>
              <a:rPr kumimoji="1" lang="en-US" altLang="ja-JP" sz="1600" dirty="0"/>
              <a:t>7</a:t>
            </a:r>
            <a:endParaRPr kumimoji="1" lang="ja-JP" altLang="en-US" sz="1600" dirty="0"/>
          </a:p>
        </p:txBody>
      </p:sp>
      <p:sp>
        <p:nvSpPr>
          <p:cNvPr id="12" name="テキスト ボックス 11"/>
          <p:cNvSpPr txBox="1"/>
          <p:nvPr/>
        </p:nvSpPr>
        <p:spPr>
          <a:xfrm>
            <a:off x="8136266" y="3912478"/>
            <a:ext cx="406322" cy="412783"/>
          </a:xfrm>
          <a:prstGeom prst="rect">
            <a:avLst/>
          </a:prstGeom>
          <a:noFill/>
        </p:spPr>
        <p:txBody>
          <a:bodyPr wrap="square" rtlCol="0">
            <a:spAutoFit/>
          </a:bodyPr>
          <a:lstStyle/>
          <a:p>
            <a:r>
              <a:rPr kumimoji="1" lang="en-US" altLang="ja-JP" sz="1600" dirty="0"/>
              <a:t>9</a:t>
            </a:r>
            <a:endParaRPr kumimoji="1" lang="ja-JP" altLang="en-US" sz="1600" dirty="0"/>
          </a:p>
        </p:txBody>
      </p:sp>
      <p:sp>
        <p:nvSpPr>
          <p:cNvPr id="13" name="テキスト ボックス 12"/>
          <p:cNvSpPr txBox="1"/>
          <p:nvPr/>
        </p:nvSpPr>
        <p:spPr>
          <a:xfrm>
            <a:off x="8136266" y="3601682"/>
            <a:ext cx="406322" cy="412783"/>
          </a:xfrm>
          <a:prstGeom prst="rect">
            <a:avLst/>
          </a:prstGeom>
          <a:noFill/>
        </p:spPr>
        <p:txBody>
          <a:bodyPr wrap="square" rtlCol="0">
            <a:spAutoFit/>
          </a:bodyPr>
          <a:lstStyle/>
          <a:p>
            <a:r>
              <a:rPr lang="en-US" altLang="ja-JP" sz="1600" dirty="0"/>
              <a:t>8</a:t>
            </a:r>
            <a:endParaRPr kumimoji="1" lang="ja-JP" altLang="en-US" sz="1600" dirty="0"/>
          </a:p>
        </p:txBody>
      </p:sp>
      <p:sp>
        <p:nvSpPr>
          <p:cNvPr id="14" name="テキスト ボックス 13"/>
          <p:cNvSpPr txBox="1"/>
          <p:nvPr/>
        </p:nvSpPr>
        <p:spPr>
          <a:xfrm>
            <a:off x="3563675" y="2519204"/>
            <a:ext cx="784132" cy="562887"/>
          </a:xfrm>
          <a:prstGeom prst="rect">
            <a:avLst/>
          </a:prstGeom>
          <a:noFill/>
        </p:spPr>
        <p:txBody>
          <a:bodyPr wrap="square" rtlCol="0">
            <a:spAutoFit/>
          </a:bodyPr>
          <a:lstStyle/>
          <a:p>
            <a:r>
              <a:rPr kumimoji="1" lang="en-US" altLang="ja-JP" sz="2400" b="1" dirty="0"/>
              <a:t>W1</a:t>
            </a:r>
            <a:endParaRPr kumimoji="1" lang="ja-JP" altLang="en-US" sz="2400" b="1" dirty="0"/>
          </a:p>
        </p:txBody>
      </p:sp>
      <p:sp>
        <p:nvSpPr>
          <p:cNvPr id="15" name="テキスト ボックス 14"/>
          <p:cNvSpPr txBox="1"/>
          <p:nvPr/>
        </p:nvSpPr>
        <p:spPr>
          <a:xfrm>
            <a:off x="5195162" y="2483360"/>
            <a:ext cx="784132" cy="562887"/>
          </a:xfrm>
          <a:prstGeom prst="rect">
            <a:avLst/>
          </a:prstGeom>
          <a:noFill/>
        </p:spPr>
        <p:txBody>
          <a:bodyPr wrap="square" rtlCol="0">
            <a:spAutoFit/>
          </a:bodyPr>
          <a:lstStyle/>
          <a:p>
            <a:r>
              <a:rPr kumimoji="1" lang="en-US" altLang="ja-JP" sz="2400" b="1" dirty="0"/>
              <a:t>W2</a:t>
            </a:r>
            <a:endParaRPr kumimoji="1" lang="ja-JP" altLang="en-US" sz="2400" b="1" dirty="0"/>
          </a:p>
        </p:txBody>
      </p:sp>
      <p:sp>
        <p:nvSpPr>
          <p:cNvPr id="16" name="テキスト ボックス 15"/>
          <p:cNvSpPr txBox="1"/>
          <p:nvPr/>
        </p:nvSpPr>
        <p:spPr>
          <a:xfrm>
            <a:off x="6826648" y="2483380"/>
            <a:ext cx="784132" cy="562887"/>
          </a:xfrm>
          <a:prstGeom prst="rect">
            <a:avLst/>
          </a:prstGeom>
          <a:noFill/>
        </p:spPr>
        <p:txBody>
          <a:bodyPr wrap="square" rtlCol="0">
            <a:spAutoFit/>
          </a:bodyPr>
          <a:lstStyle/>
          <a:p>
            <a:r>
              <a:rPr kumimoji="1" lang="en-US" altLang="ja-JP" sz="2400" b="1" dirty="0"/>
              <a:t>W3</a:t>
            </a:r>
            <a:endParaRPr kumimoji="1" lang="ja-JP" altLang="en-US" sz="2400" b="1" dirty="0"/>
          </a:p>
        </p:txBody>
      </p:sp>
      <p:sp>
        <p:nvSpPr>
          <p:cNvPr id="17" name="テキスト ボックス 16"/>
          <p:cNvSpPr txBox="1"/>
          <p:nvPr/>
        </p:nvSpPr>
        <p:spPr>
          <a:xfrm>
            <a:off x="2835666" y="5046445"/>
            <a:ext cx="424510" cy="562887"/>
          </a:xfrm>
          <a:prstGeom prst="rect">
            <a:avLst/>
          </a:prstGeom>
          <a:noFill/>
        </p:spPr>
        <p:txBody>
          <a:bodyPr wrap="square" rtlCol="0">
            <a:spAutoFit/>
          </a:bodyPr>
          <a:lstStyle/>
          <a:p>
            <a:r>
              <a:rPr kumimoji="1" lang="en-US" altLang="ja-JP" sz="2400" b="1" dirty="0"/>
              <a:t>x</a:t>
            </a:r>
            <a:endParaRPr kumimoji="1" lang="ja-JP" altLang="en-US" sz="2400" b="1" dirty="0"/>
          </a:p>
        </p:txBody>
      </p:sp>
      <p:sp>
        <p:nvSpPr>
          <p:cNvPr id="18" name="テキスト ボックス 17"/>
          <p:cNvSpPr txBox="1"/>
          <p:nvPr/>
        </p:nvSpPr>
        <p:spPr>
          <a:xfrm>
            <a:off x="4410618" y="1140204"/>
            <a:ext cx="670774" cy="562887"/>
          </a:xfrm>
          <a:prstGeom prst="rect">
            <a:avLst/>
          </a:prstGeom>
          <a:noFill/>
        </p:spPr>
        <p:txBody>
          <a:bodyPr wrap="square" rtlCol="0">
            <a:spAutoFit/>
          </a:bodyPr>
          <a:lstStyle/>
          <a:p>
            <a:r>
              <a:rPr kumimoji="1" lang="en-US" altLang="ja-JP" sz="2400" b="1" dirty="0"/>
              <a:t>b1</a:t>
            </a:r>
            <a:endParaRPr kumimoji="1" lang="ja-JP" altLang="en-US" sz="2400" b="1" dirty="0"/>
          </a:p>
        </p:txBody>
      </p:sp>
      <p:sp>
        <p:nvSpPr>
          <p:cNvPr id="19" name="テキスト ボックス 18"/>
          <p:cNvSpPr txBox="1"/>
          <p:nvPr/>
        </p:nvSpPr>
        <p:spPr>
          <a:xfrm>
            <a:off x="6051080" y="108867"/>
            <a:ext cx="670774" cy="562887"/>
          </a:xfrm>
          <a:prstGeom prst="rect">
            <a:avLst/>
          </a:prstGeom>
          <a:noFill/>
        </p:spPr>
        <p:txBody>
          <a:bodyPr wrap="square" rtlCol="0">
            <a:spAutoFit/>
          </a:bodyPr>
          <a:lstStyle/>
          <a:p>
            <a:r>
              <a:rPr kumimoji="1" lang="en-US" altLang="ja-JP" sz="2400" b="1" dirty="0"/>
              <a:t>b2</a:t>
            </a:r>
            <a:endParaRPr kumimoji="1" lang="ja-JP" altLang="en-US" sz="2400" b="1" dirty="0"/>
          </a:p>
        </p:txBody>
      </p:sp>
      <p:sp>
        <p:nvSpPr>
          <p:cNvPr id="20" name="テキスト ボックス 19"/>
          <p:cNvSpPr txBox="1"/>
          <p:nvPr/>
        </p:nvSpPr>
        <p:spPr>
          <a:xfrm>
            <a:off x="7705201" y="696164"/>
            <a:ext cx="670774" cy="562887"/>
          </a:xfrm>
          <a:prstGeom prst="rect">
            <a:avLst/>
          </a:prstGeom>
          <a:noFill/>
        </p:spPr>
        <p:txBody>
          <a:bodyPr wrap="square" rtlCol="0">
            <a:spAutoFit/>
          </a:bodyPr>
          <a:lstStyle/>
          <a:p>
            <a:r>
              <a:rPr kumimoji="1" lang="en-US" altLang="ja-JP" sz="2400" b="1" dirty="0"/>
              <a:t>b3</a:t>
            </a:r>
            <a:endParaRPr kumimoji="1" lang="ja-JP" altLang="en-US" sz="2400" b="1" dirty="0"/>
          </a:p>
        </p:txBody>
      </p:sp>
      <p:sp>
        <p:nvSpPr>
          <p:cNvPr id="21" name="正方形/長方形 20"/>
          <p:cNvSpPr/>
          <p:nvPr/>
        </p:nvSpPr>
        <p:spPr>
          <a:xfrm>
            <a:off x="3603252" y="5329807"/>
            <a:ext cx="2536564"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z1=sig(W1</a:t>
            </a:r>
            <a:r>
              <a:rPr lang="ja-JP" altLang="en-US" sz="2000" b="1" dirty="0"/>
              <a:t>・</a:t>
            </a:r>
            <a:r>
              <a:rPr lang="en-US" altLang="ja-JP" sz="2000" b="1" dirty="0"/>
              <a:t>x+b1)</a:t>
            </a:r>
            <a:endParaRPr lang="ja-JP" altLang="en-US" sz="2000" b="1" dirty="0"/>
          </a:p>
        </p:txBody>
      </p:sp>
      <p:sp>
        <p:nvSpPr>
          <p:cNvPr id="22" name="正方形/長方形 21"/>
          <p:cNvSpPr/>
          <p:nvPr/>
        </p:nvSpPr>
        <p:spPr>
          <a:xfrm>
            <a:off x="5236262" y="5815310"/>
            <a:ext cx="2674278"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z2=sig(W2</a:t>
            </a:r>
            <a:r>
              <a:rPr lang="ja-JP" altLang="en-US" sz="2000" b="1" dirty="0"/>
              <a:t>・</a:t>
            </a:r>
            <a:r>
              <a:rPr lang="en-US" altLang="ja-JP" sz="2000" b="1" dirty="0"/>
              <a:t>z1+b2)</a:t>
            </a:r>
            <a:endParaRPr lang="ja-JP" altLang="en-US" sz="2000" b="1" dirty="0"/>
          </a:p>
        </p:txBody>
      </p:sp>
      <p:sp>
        <p:nvSpPr>
          <p:cNvPr id="23" name="正方形/長方形 22"/>
          <p:cNvSpPr/>
          <p:nvPr/>
        </p:nvSpPr>
        <p:spPr>
          <a:xfrm>
            <a:off x="7974089" y="6316280"/>
            <a:ext cx="209719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t>z3=W3</a:t>
            </a:r>
            <a:r>
              <a:rPr lang="ja-JP" altLang="en-US" sz="2000" b="1" dirty="0"/>
              <a:t>・</a:t>
            </a:r>
            <a:r>
              <a:rPr lang="en-US" altLang="ja-JP" sz="2000" b="1" dirty="0"/>
              <a:t>z2+b3</a:t>
            </a:r>
            <a:endParaRPr lang="ja-JP" altLang="en-US" sz="2000" b="1" dirty="0"/>
          </a:p>
        </p:txBody>
      </p:sp>
      <p:sp>
        <p:nvSpPr>
          <p:cNvPr id="24" name="テキスト ボックス 23"/>
          <p:cNvSpPr txBox="1"/>
          <p:nvPr/>
        </p:nvSpPr>
        <p:spPr>
          <a:xfrm>
            <a:off x="4660164" y="3912478"/>
            <a:ext cx="670774" cy="562887"/>
          </a:xfrm>
          <a:prstGeom prst="rect">
            <a:avLst/>
          </a:prstGeom>
          <a:noFill/>
        </p:spPr>
        <p:txBody>
          <a:bodyPr wrap="square" rtlCol="0">
            <a:spAutoFit/>
          </a:bodyPr>
          <a:lstStyle/>
          <a:p>
            <a:r>
              <a:rPr kumimoji="1" lang="en-US" altLang="ja-JP" sz="2400" b="1" dirty="0"/>
              <a:t>z1</a:t>
            </a:r>
            <a:endParaRPr kumimoji="1" lang="ja-JP" altLang="en-US" sz="2400" b="1" dirty="0"/>
          </a:p>
        </p:txBody>
      </p:sp>
      <p:sp>
        <p:nvSpPr>
          <p:cNvPr id="25" name="テキスト ボックス 24"/>
          <p:cNvSpPr txBox="1"/>
          <p:nvPr/>
        </p:nvSpPr>
        <p:spPr>
          <a:xfrm>
            <a:off x="6359712" y="4811139"/>
            <a:ext cx="670774" cy="562887"/>
          </a:xfrm>
          <a:prstGeom prst="rect">
            <a:avLst/>
          </a:prstGeom>
          <a:noFill/>
        </p:spPr>
        <p:txBody>
          <a:bodyPr wrap="square" rtlCol="0">
            <a:spAutoFit/>
          </a:bodyPr>
          <a:lstStyle/>
          <a:p>
            <a:r>
              <a:rPr kumimoji="1" lang="en-US" altLang="ja-JP" sz="2400" b="1" dirty="0"/>
              <a:t>z2</a:t>
            </a:r>
            <a:endParaRPr kumimoji="1" lang="ja-JP" altLang="en-US" sz="2400" b="1" dirty="0"/>
          </a:p>
        </p:txBody>
      </p:sp>
      <p:sp>
        <p:nvSpPr>
          <p:cNvPr id="26" name="テキスト ボックス 25"/>
          <p:cNvSpPr txBox="1"/>
          <p:nvPr/>
        </p:nvSpPr>
        <p:spPr>
          <a:xfrm>
            <a:off x="7832284" y="4230217"/>
            <a:ext cx="670774" cy="562887"/>
          </a:xfrm>
          <a:prstGeom prst="rect">
            <a:avLst/>
          </a:prstGeom>
          <a:noFill/>
        </p:spPr>
        <p:txBody>
          <a:bodyPr wrap="square" rtlCol="0">
            <a:spAutoFit/>
          </a:bodyPr>
          <a:lstStyle/>
          <a:p>
            <a:r>
              <a:rPr kumimoji="1" lang="en-US" altLang="ja-JP" sz="2400" b="1" dirty="0"/>
              <a:t>z3</a:t>
            </a:r>
            <a:endParaRPr kumimoji="1" lang="ja-JP" altLang="en-US" sz="2400" b="1" dirty="0"/>
          </a:p>
        </p:txBody>
      </p:sp>
      <p:sp>
        <p:nvSpPr>
          <p:cNvPr id="27" name="テキスト ボックス 26"/>
          <p:cNvSpPr txBox="1"/>
          <p:nvPr/>
        </p:nvSpPr>
        <p:spPr>
          <a:xfrm>
            <a:off x="3360124" y="2909327"/>
            <a:ext cx="1143754" cy="450309"/>
          </a:xfrm>
          <a:prstGeom prst="rect">
            <a:avLst/>
          </a:prstGeom>
          <a:noFill/>
        </p:spPr>
        <p:txBody>
          <a:bodyPr wrap="none" rtlCol="0">
            <a:spAutoFit/>
          </a:bodyPr>
          <a:lstStyle/>
          <a:p>
            <a:r>
              <a:rPr kumimoji="1" lang="en-US" altLang="ja-JP" dirty="0"/>
              <a:t>50x784</a:t>
            </a:r>
            <a:endParaRPr kumimoji="1" lang="ja-JP" altLang="en-US" dirty="0"/>
          </a:p>
        </p:txBody>
      </p:sp>
      <p:sp>
        <p:nvSpPr>
          <p:cNvPr id="28" name="テキスト ボックス 27"/>
          <p:cNvSpPr txBox="1"/>
          <p:nvPr/>
        </p:nvSpPr>
        <p:spPr>
          <a:xfrm>
            <a:off x="5026416" y="2871212"/>
            <a:ext cx="1143754" cy="450309"/>
          </a:xfrm>
          <a:prstGeom prst="rect">
            <a:avLst/>
          </a:prstGeom>
          <a:noFill/>
        </p:spPr>
        <p:txBody>
          <a:bodyPr wrap="none" rtlCol="0">
            <a:spAutoFit/>
          </a:bodyPr>
          <a:lstStyle/>
          <a:p>
            <a:r>
              <a:rPr kumimoji="1" lang="en-US" altLang="ja-JP" dirty="0"/>
              <a:t>100x50</a:t>
            </a:r>
            <a:endParaRPr kumimoji="1" lang="ja-JP" altLang="en-US" dirty="0"/>
          </a:p>
        </p:txBody>
      </p:sp>
      <p:sp>
        <p:nvSpPr>
          <p:cNvPr id="29" name="テキスト ボックス 28"/>
          <p:cNvSpPr txBox="1"/>
          <p:nvPr/>
        </p:nvSpPr>
        <p:spPr>
          <a:xfrm>
            <a:off x="6628133" y="2876298"/>
            <a:ext cx="1143754" cy="450309"/>
          </a:xfrm>
          <a:prstGeom prst="rect">
            <a:avLst/>
          </a:prstGeom>
          <a:noFill/>
        </p:spPr>
        <p:txBody>
          <a:bodyPr wrap="none" rtlCol="0">
            <a:spAutoFit/>
          </a:bodyPr>
          <a:lstStyle/>
          <a:p>
            <a:r>
              <a:rPr kumimoji="1" lang="en-US" altLang="ja-JP" dirty="0"/>
              <a:t>10x100</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23384" y="1115351"/>
            <a:ext cx="1573777" cy="1297924"/>
          </a:xfrm>
          <a:prstGeom prst="rect">
            <a:avLst/>
          </a:prstGeom>
        </p:spPr>
      </p:pic>
      <p:cxnSp>
        <p:nvCxnSpPr>
          <p:cNvPr id="31" name="直線コネクタ 30"/>
          <p:cNvCxnSpPr>
            <a:cxnSpLocks/>
          </p:cNvCxnSpPr>
          <p:nvPr/>
        </p:nvCxnSpPr>
        <p:spPr>
          <a:xfrm>
            <a:off x="4888828" y="4316832"/>
            <a:ext cx="0" cy="1011056"/>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cxnSpLocks/>
          </p:cNvCxnSpPr>
          <p:nvPr/>
        </p:nvCxnSpPr>
        <p:spPr>
          <a:xfrm>
            <a:off x="6628133" y="5190186"/>
            <a:ext cx="0" cy="672503"/>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cxnSpLocks/>
          </p:cNvCxnSpPr>
          <p:nvPr/>
        </p:nvCxnSpPr>
        <p:spPr>
          <a:xfrm>
            <a:off x="8142512" y="4655385"/>
            <a:ext cx="0" cy="1660895"/>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232946" y="331276"/>
            <a:ext cx="2954655" cy="646331"/>
          </a:xfrm>
          <a:prstGeom prst="rect">
            <a:avLst/>
          </a:prstGeom>
          <a:noFill/>
        </p:spPr>
        <p:txBody>
          <a:bodyPr wrap="none" rtlCol="0">
            <a:spAutoFit/>
          </a:bodyPr>
          <a:lstStyle/>
          <a:p>
            <a:r>
              <a:rPr kumimoji="1" lang="ja-JP" altLang="en-US" dirty="0"/>
              <a:t>ここの理解、</a:t>
            </a:r>
            <a:endParaRPr kumimoji="1" lang="en-US" altLang="ja-JP" dirty="0"/>
          </a:p>
          <a:p>
            <a:r>
              <a:rPr lang="ja-JP" altLang="en-US" dirty="0"/>
              <a:t>今日の踏ん張りどころです</a:t>
            </a:r>
            <a:endParaRPr kumimoji="1" lang="ja-JP" altLang="en-US" dirty="0"/>
          </a:p>
        </p:txBody>
      </p:sp>
    </p:spTree>
    <p:extLst>
      <p:ext uri="{BB962C8B-B14F-4D97-AF65-F5344CB8AC3E}">
        <p14:creationId xmlns:p14="http://schemas.microsoft.com/office/powerpoint/2010/main" val="66559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a:bodyPr>
          <a:lstStyle/>
          <a:p>
            <a:r>
              <a:rPr kumimoji="1" lang="ja-JP" altLang="en-US" dirty="0"/>
              <a:t>数字の手書き文字認識をさせてみる</a:t>
            </a:r>
          </a:p>
        </p:txBody>
      </p:sp>
      <p:sp>
        <p:nvSpPr>
          <p:cNvPr id="10" name="楕円 9"/>
          <p:cNvSpPr/>
          <p:nvPr/>
        </p:nvSpPr>
        <p:spPr>
          <a:xfrm>
            <a:off x="2086378" y="2279561"/>
            <a:ext cx="3116687" cy="31166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t>数字の</a:t>
            </a:r>
            <a:endParaRPr kumimoji="1" lang="en-US" altLang="ja-JP" sz="2800" dirty="0"/>
          </a:p>
          <a:p>
            <a:pPr algn="ctr"/>
            <a:r>
              <a:rPr kumimoji="1" lang="ja-JP" altLang="en-US" sz="2800" dirty="0"/>
              <a:t>手書き文字認識</a:t>
            </a:r>
          </a:p>
        </p:txBody>
      </p:sp>
      <p:sp>
        <p:nvSpPr>
          <p:cNvPr id="11" name="楕円 10"/>
          <p:cNvSpPr/>
          <p:nvPr/>
        </p:nvSpPr>
        <p:spPr>
          <a:xfrm>
            <a:off x="6875173" y="2279561"/>
            <a:ext cx="3116687" cy="31166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t>ディープラーニング</a:t>
            </a:r>
          </a:p>
        </p:txBody>
      </p:sp>
      <p:sp>
        <p:nvSpPr>
          <p:cNvPr id="13" name="矢印: 左右 12"/>
          <p:cNvSpPr/>
          <p:nvPr/>
        </p:nvSpPr>
        <p:spPr>
          <a:xfrm>
            <a:off x="5311463" y="3322749"/>
            <a:ext cx="1455312" cy="811369"/>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5563668" y="1975856"/>
            <a:ext cx="950901" cy="1862048"/>
          </a:xfrm>
          <a:prstGeom prst="rect">
            <a:avLst/>
          </a:prstGeom>
          <a:noFill/>
        </p:spPr>
        <p:txBody>
          <a:bodyPr wrap="none" rtlCol="0">
            <a:spAutoFit/>
          </a:bodyPr>
          <a:lstStyle/>
          <a:p>
            <a:r>
              <a:rPr kumimoji="1" lang="en-US" altLang="ja-JP" sz="11500" dirty="0"/>
              <a:t>?</a:t>
            </a:r>
            <a:endParaRPr kumimoji="1" lang="ja-JP" altLang="en-US" sz="11500" dirty="0"/>
          </a:p>
        </p:txBody>
      </p:sp>
      <p:sp>
        <p:nvSpPr>
          <p:cNvPr id="15" name="テキスト ボックス 14"/>
          <p:cNvSpPr txBox="1"/>
          <p:nvPr/>
        </p:nvSpPr>
        <p:spPr>
          <a:xfrm>
            <a:off x="4933302" y="4426777"/>
            <a:ext cx="2262158" cy="369332"/>
          </a:xfrm>
          <a:prstGeom prst="rect">
            <a:avLst/>
          </a:prstGeom>
          <a:noFill/>
        </p:spPr>
        <p:txBody>
          <a:bodyPr wrap="none" rtlCol="0">
            <a:spAutoFit/>
          </a:bodyPr>
          <a:lstStyle/>
          <a:p>
            <a:r>
              <a:rPr lang="ja-JP" altLang="en-US" dirty="0"/>
              <a:t>どう結びつけるの？</a:t>
            </a:r>
            <a:endParaRPr kumimoji="1" lang="ja-JP" altLang="en-US" dirty="0"/>
          </a:p>
        </p:txBody>
      </p:sp>
    </p:spTree>
    <p:extLst>
      <p:ext uri="{BB962C8B-B14F-4D97-AF65-F5344CB8AC3E}">
        <p14:creationId xmlns:p14="http://schemas.microsoft.com/office/powerpoint/2010/main" val="217735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ja-JP" altLang="en-US" dirty="0"/>
              <a:t>ディープラーニングによって文字認識するとはどういうことか？</a:t>
            </a:r>
            <a:endParaRPr kumimoji="1" lang="ja-JP" altLang="en-US" dirty="0"/>
          </a:p>
        </p:txBody>
      </p:sp>
      <p:sp>
        <p:nvSpPr>
          <p:cNvPr id="82" name="正方形/長方形 81">
            <a:extLst>
              <a:ext uri="{FF2B5EF4-FFF2-40B4-BE49-F238E27FC236}">
                <a16:creationId xmlns="" xmlns:a16="http://schemas.microsoft.com/office/drawing/2014/main" id="{58EE0443-2D8E-4B3F-BA95-004CD8998249}"/>
              </a:ext>
            </a:extLst>
          </p:cNvPr>
          <p:cNvSpPr/>
          <p:nvPr/>
        </p:nvSpPr>
        <p:spPr>
          <a:xfrm>
            <a:off x="5755494" y="2861738"/>
            <a:ext cx="420201" cy="466308"/>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4400" dirty="0">
                <a:latin typeface="Mistral" panose="03090702030407020403" pitchFamily="66" charset="0"/>
              </a:rPr>
              <a:t>5</a:t>
            </a:r>
            <a:endParaRPr kumimoji="1" lang="ja-JP" altLang="en-US" sz="4400" dirty="0">
              <a:latin typeface="Mistral" panose="03090702030407020403" pitchFamily="66" charset="0"/>
            </a:endParaRPr>
          </a:p>
        </p:txBody>
      </p:sp>
      <p:sp>
        <p:nvSpPr>
          <p:cNvPr id="88" name="正方形/長方形 87">
            <a:extLst>
              <a:ext uri="{FF2B5EF4-FFF2-40B4-BE49-F238E27FC236}">
                <a16:creationId xmlns="" xmlns:a16="http://schemas.microsoft.com/office/drawing/2014/main" id="{0FF199FE-16A2-464F-8218-0D6AF0D7D539}"/>
              </a:ext>
            </a:extLst>
          </p:cNvPr>
          <p:cNvSpPr/>
          <p:nvPr/>
        </p:nvSpPr>
        <p:spPr>
          <a:xfrm>
            <a:off x="5901643" y="4005310"/>
            <a:ext cx="420201" cy="466308"/>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sz="4400" dirty="0">
                <a:latin typeface="Mistral" panose="03090702030407020403" pitchFamily="66" charset="0"/>
              </a:rPr>
              <a:t>7</a:t>
            </a:r>
            <a:endParaRPr kumimoji="1" lang="ja-JP" altLang="en-US" sz="4400" dirty="0">
              <a:latin typeface="Mistral" panose="03090702030407020403" pitchFamily="66" charset="0"/>
            </a:endParaRPr>
          </a:p>
        </p:txBody>
      </p:sp>
      <p:sp>
        <p:nvSpPr>
          <p:cNvPr id="90" name="正方形/長方形 89">
            <a:extLst>
              <a:ext uri="{FF2B5EF4-FFF2-40B4-BE49-F238E27FC236}">
                <a16:creationId xmlns="" xmlns:a16="http://schemas.microsoft.com/office/drawing/2014/main" id="{061CE0C4-7684-440F-8E7A-52B4E7B941F1}"/>
              </a:ext>
            </a:extLst>
          </p:cNvPr>
          <p:cNvSpPr/>
          <p:nvPr/>
        </p:nvSpPr>
        <p:spPr>
          <a:xfrm>
            <a:off x="5828568" y="5148881"/>
            <a:ext cx="420201" cy="466308"/>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altLang="ja-JP" sz="4400" dirty="0">
                <a:latin typeface="Mistral" panose="03090702030407020403" pitchFamily="66" charset="0"/>
              </a:rPr>
              <a:t>9</a:t>
            </a:r>
            <a:endParaRPr kumimoji="1" lang="ja-JP" altLang="en-US" sz="4400" dirty="0">
              <a:latin typeface="Mistral" panose="03090702030407020403" pitchFamily="66" charset="0"/>
            </a:endParaRPr>
          </a:p>
        </p:txBody>
      </p:sp>
      <p:cxnSp>
        <p:nvCxnSpPr>
          <p:cNvPr id="8" name="直線矢印コネクタ 7">
            <a:extLst>
              <a:ext uri="{FF2B5EF4-FFF2-40B4-BE49-F238E27FC236}">
                <a16:creationId xmlns="" xmlns:a16="http://schemas.microsoft.com/office/drawing/2014/main" id="{913F9137-AD00-4146-B026-58F70247D171}"/>
              </a:ext>
            </a:extLst>
          </p:cNvPr>
          <p:cNvCxnSpPr/>
          <p:nvPr/>
        </p:nvCxnSpPr>
        <p:spPr>
          <a:xfrm>
            <a:off x="6321844" y="3269968"/>
            <a:ext cx="1017546" cy="39983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 xmlns:a16="http://schemas.microsoft.com/office/drawing/2014/main" id="{7BB6234D-8AEA-4D2B-A762-EDE21CC4046F}"/>
              </a:ext>
            </a:extLst>
          </p:cNvPr>
          <p:cNvCxnSpPr>
            <a:cxnSpLocks/>
          </p:cNvCxnSpPr>
          <p:nvPr/>
        </p:nvCxnSpPr>
        <p:spPr>
          <a:xfrm flipV="1">
            <a:off x="6402083" y="4174095"/>
            <a:ext cx="937306" cy="6028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 xmlns:a16="http://schemas.microsoft.com/office/drawing/2014/main" id="{12D50C09-003C-4FDF-9BB3-21F82C4F9033}"/>
              </a:ext>
            </a:extLst>
          </p:cNvPr>
          <p:cNvCxnSpPr>
            <a:cxnSpLocks/>
          </p:cNvCxnSpPr>
          <p:nvPr/>
        </p:nvCxnSpPr>
        <p:spPr>
          <a:xfrm flipV="1">
            <a:off x="6321844" y="4568913"/>
            <a:ext cx="1017546" cy="792373"/>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 xmlns:a16="http://schemas.microsoft.com/office/drawing/2014/main" id="{105961AF-7C5C-4BC6-B529-7E81E78AC4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5539" y="3276813"/>
            <a:ext cx="2018934" cy="1923300"/>
          </a:xfrm>
          <a:prstGeom prst="rect">
            <a:avLst/>
          </a:prstGeom>
        </p:spPr>
      </p:pic>
      <p:sp>
        <p:nvSpPr>
          <p:cNvPr id="15" name="吹き出し: 円形 14">
            <a:extLst>
              <a:ext uri="{FF2B5EF4-FFF2-40B4-BE49-F238E27FC236}">
                <a16:creationId xmlns="" xmlns:a16="http://schemas.microsoft.com/office/drawing/2014/main" id="{4C2C452F-DC23-40B0-BFB0-9E2A01E5EF2C}"/>
              </a:ext>
            </a:extLst>
          </p:cNvPr>
          <p:cNvSpPr/>
          <p:nvPr/>
        </p:nvSpPr>
        <p:spPr>
          <a:xfrm>
            <a:off x="10020618" y="2733293"/>
            <a:ext cx="1509593" cy="783356"/>
          </a:xfrm>
          <a:prstGeom prst="wedgeEllipseCallout">
            <a:avLst>
              <a:gd name="adj1" fmla="val -71644"/>
              <a:gd name="adj2" fmla="val 6354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これは「５」です</a:t>
            </a:r>
          </a:p>
        </p:txBody>
      </p:sp>
      <p:sp>
        <p:nvSpPr>
          <p:cNvPr id="98" name="吹き出し: 円形 97">
            <a:extLst>
              <a:ext uri="{FF2B5EF4-FFF2-40B4-BE49-F238E27FC236}">
                <a16:creationId xmlns="" xmlns:a16="http://schemas.microsoft.com/office/drawing/2014/main" id="{4C08A1D5-EFFF-4B0A-A7BF-0A557EC58C47}"/>
              </a:ext>
            </a:extLst>
          </p:cNvPr>
          <p:cNvSpPr/>
          <p:nvPr/>
        </p:nvSpPr>
        <p:spPr>
          <a:xfrm>
            <a:off x="10125338" y="3688262"/>
            <a:ext cx="1509593" cy="783356"/>
          </a:xfrm>
          <a:prstGeom prst="wedgeEllipseCallout">
            <a:avLst>
              <a:gd name="adj1" fmla="val -82455"/>
              <a:gd name="adj2" fmla="val 729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これは「７」です</a:t>
            </a:r>
          </a:p>
        </p:txBody>
      </p:sp>
      <p:sp>
        <p:nvSpPr>
          <p:cNvPr id="99" name="吹き出し: 円形 98">
            <a:extLst>
              <a:ext uri="{FF2B5EF4-FFF2-40B4-BE49-F238E27FC236}">
                <a16:creationId xmlns="" xmlns:a16="http://schemas.microsoft.com/office/drawing/2014/main" id="{3C9D4A78-14E5-438F-8384-CF118A074FD4}"/>
              </a:ext>
            </a:extLst>
          </p:cNvPr>
          <p:cNvSpPr/>
          <p:nvPr/>
        </p:nvSpPr>
        <p:spPr>
          <a:xfrm>
            <a:off x="10125338" y="4643230"/>
            <a:ext cx="1509593" cy="783356"/>
          </a:xfrm>
          <a:prstGeom prst="wedgeEllipseCallout">
            <a:avLst>
              <a:gd name="adj1" fmla="val -78671"/>
              <a:gd name="adj2" fmla="val -47916"/>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これは「９」です</a:t>
            </a:r>
          </a:p>
        </p:txBody>
      </p:sp>
      <p:pic>
        <p:nvPicPr>
          <p:cNvPr id="100" name="図 99">
            <a:extLst>
              <a:ext uri="{FF2B5EF4-FFF2-40B4-BE49-F238E27FC236}">
                <a16:creationId xmlns="" xmlns:a16="http://schemas.microsoft.com/office/drawing/2014/main" id="{C6CBD108-6DC9-4B66-A6AF-FD2E3AC9036D}"/>
              </a:ext>
            </a:extLst>
          </p:cNvPr>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2380449" y="3274358"/>
            <a:ext cx="2018934" cy="1923300"/>
          </a:xfrm>
          <a:prstGeom prst="rect">
            <a:avLst/>
          </a:prstGeom>
        </p:spPr>
      </p:pic>
      <p:pic>
        <p:nvPicPr>
          <p:cNvPr id="101" name="図 100">
            <a:extLst>
              <a:ext uri="{FF2B5EF4-FFF2-40B4-BE49-F238E27FC236}">
                <a16:creationId xmlns="" xmlns:a16="http://schemas.microsoft.com/office/drawing/2014/main" id="{957FA734-E499-439B-AF3F-D2692489A0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5699" y="2319815"/>
            <a:ext cx="2305806" cy="2300143"/>
          </a:xfrm>
          <a:prstGeom prst="ellipse">
            <a:avLst/>
          </a:prstGeom>
          <a:ln>
            <a:noFill/>
          </a:ln>
          <a:effectLst>
            <a:softEdge rad="112500"/>
          </a:effectLst>
        </p:spPr>
      </p:pic>
      <p:sp>
        <p:nvSpPr>
          <p:cNvPr id="102" name="テキスト ボックス 101">
            <a:extLst>
              <a:ext uri="{FF2B5EF4-FFF2-40B4-BE49-F238E27FC236}">
                <a16:creationId xmlns="" xmlns:a16="http://schemas.microsoft.com/office/drawing/2014/main" id="{3D5AEF9E-D169-4A53-A626-60BE8C77352D}"/>
              </a:ext>
            </a:extLst>
          </p:cNvPr>
          <p:cNvSpPr txBox="1"/>
          <p:nvPr/>
        </p:nvSpPr>
        <p:spPr>
          <a:xfrm>
            <a:off x="361682" y="1968435"/>
            <a:ext cx="4801314" cy="461665"/>
          </a:xfrm>
          <a:prstGeom prst="rect">
            <a:avLst/>
          </a:prstGeom>
          <a:noFill/>
        </p:spPr>
        <p:txBody>
          <a:bodyPr wrap="none" rtlCol="0">
            <a:spAutoFit/>
          </a:bodyPr>
          <a:lstStyle/>
          <a:p>
            <a:r>
              <a:rPr kumimoji="1" lang="ja-JP" altLang="en-US" sz="2400" dirty="0"/>
              <a:t>訓練用データを使って学習させる</a:t>
            </a:r>
          </a:p>
        </p:txBody>
      </p:sp>
      <p:sp>
        <p:nvSpPr>
          <p:cNvPr id="103" name="テキスト ボックス 102">
            <a:extLst>
              <a:ext uri="{FF2B5EF4-FFF2-40B4-BE49-F238E27FC236}">
                <a16:creationId xmlns="" xmlns:a16="http://schemas.microsoft.com/office/drawing/2014/main" id="{55E93190-5A1E-4543-8136-441599D27E13}"/>
              </a:ext>
            </a:extLst>
          </p:cNvPr>
          <p:cNvSpPr txBox="1"/>
          <p:nvPr/>
        </p:nvSpPr>
        <p:spPr>
          <a:xfrm>
            <a:off x="6526016" y="1950519"/>
            <a:ext cx="4493538" cy="461665"/>
          </a:xfrm>
          <a:prstGeom prst="rect">
            <a:avLst/>
          </a:prstGeom>
          <a:noFill/>
        </p:spPr>
        <p:txBody>
          <a:bodyPr wrap="none" rtlCol="0">
            <a:spAutoFit/>
          </a:bodyPr>
          <a:lstStyle/>
          <a:p>
            <a:r>
              <a:rPr kumimoji="1" lang="ja-JP" altLang="en-US" sz="2400" dirty="0"/>
              <a:t>汎用データを使って判別させる</a:t>
            </a:r>
          </a:p>
        </p:txBody>
      </p:sp>
      <p:sp>
        <p:nvSpPr>
          <p:cNvPr id="17" name="正方形/長方形 16">
            <a:extLst>
              <a:ext uri="{FF2B5EF4-FFF2-40B4-BE49-F238E27FC236}">
                <a16:creationId xmlns="" xmlns:a16="http://schemas.microsoft.com/office/drawing/2014/main" id="{D6D98567-13D8-4088-8EC4-A33AE5FF1230}"/>
              </a:ext>
            </a:extLst>
          </p:cNvPr>
          <p:cNvSpPr/>
          <p:nvPr/>
        </p:nvSpPr>
        <p:spPr>
          <a:xfrm>
            <a:off x="6248769" y="2324654"/>
            <a:ext cx="2339102" cy="307777"/>
          </a:xfrm>
          <a:prstGeom prst="rect">
            <a:avLst/>
          </a:prstGeom>
        </p:spPr>
        <p:txBody>
          <a:bodyPr wrap="none">
            <a:spAutoFit/>
          </a:bodyPr>
          <a:lstStyle/>
          <a:p>
            <a:r>
              <a:rPr lang="ja-JP" altLang="en-US" sz="1400" dirty="0"/>
              <a:t>（訓練用データとは別の）</a:t>
            </a:r>
          </a:p>
        </p:txBody>
      </p:sp>
    </p:spTree>
    <p:extLst>
      <p:ext uri="{BB962C8B-B14F-4D97-AF65-F5344CB8AC3E}">
        <p14:creationId xmlns:p14="http://schemas.microsoft.com/office/powerpoint/2010/main" val="37873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kumimoji="1" lang="ja-JP" altLang="en-US" dirty="0"/>
              <a:t>コンピューターにわかってもらうために、手書きの文字を数値</a:t>
            </a:r>
            <a:r>
              <a:rPr lang="ja-JP" altLang="en-US" dirty="0"/>
              <a:t>化する</a:t>
            </a:r>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44</a:t>
            </a:fld>
            <a:endParaRPr kumimoji="1" lang="ja-JP" altLang="en-US"/>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0472" y="2102593"/>
            <a:ext cx="4329088" cy="4485579"/>
          </a:xfrm>
          <a:prstGeom prst="rect">
            <a:avLst/>
          </a:prstGeom>
        </p:spPr>
      </p:pic>
      <p:sp>
        <p:nvSpPr>
          <p:cNvPr id="7" name="テキスト ボックス 6"/>
          <p:cNvSpPr txBox="1"/>
          <p:nvPr/>
        </p:nvSpPr>
        <p:spPr>
          <a:xfrm>
            <a:off x="5994733" y="2125018"/>
            <a:ext cx="5699283" cy="3539430"/>
          </a:xfrm>
          <a:prstGeom prst="rect">
            <a:avLst/>
          </a:prstGeom>
          <a:noFill/>
        </p:spPr>
        <p:txBody>
          <a:bodyPr wrap="square" rtlCol="0">
            <a:spAutoFit/>
          </a:bodyPr>
          <a:lstStyle/>
          <a:p>
            <a:r>
              <a:rPr lang="en-US" altLang="ja-JP" sz="3200" dirty="0"/>
              <a:t>28x28=784</a:t>
            </a:r>
            <a:r>
              <a:rPr lang="ja-JP" altLang="en-US" sz="3200" dirty="0"/>
              <a:t>個の格子</a:t>
            </a:r>
            <a:r>
              <a:rPr lang="en-US" altLang="ja-JP" sz="3200" dirty="0"/>
              <a:t>(</a:t>
            </a:r>
            <a:r>
              <a:rPr lang="ja-JP" altLang="en-US" sz="3200" dirty="0"/>
              <a:t>ピクセル</a:t>
            </a:r>
            <a:r>
              <a:rPr lang="en-US" altLang="ja-JP" sz="3200" dirty="0"/>
              <a:t>)</a:t>
            </a:r>
            <a:r>
              <a:rPr lang="ja-JP" altLang="en-US" sz="3200" dirty="0"/>
              <a:t>ごとに、</a:t>
            </a:r>
            <a:r>
              <a:rPr kumimoji="1" lang="en-US" altLang="ja-JP" sz="3200" dirty="0"/>
              <a:t>0~255</a:t>
            </a:r>
            <a:r>
              <a:rPr lang="ja-JP" altLang="en-US" sz="3200" dirty="0"/>
              <a:t>の値で明るさを表現</a:t>
            </a:r>
            <a:endParaRPr lang="en-US" altLang="ja-JP" sz="3200" dirty="0"/>
          </a:p>
          <a:p>
            <a:endParaRPr lang="en-US" altLang="ja-JP" sz="3200" dirty="0"/>
          </a:p>
          <a:p>
            <a:endParaRPr lang="en-US" altLang="ja-JP" sz="3200" dirty="0"/>
          </a:p>
          <a:p>
            <a:r>
              <a:rPr lang="en-US" altLang="ja-JP" sz="3200" dirty="0"/>
              <a:t>784</a:t>
            </a:r>
            <a:r>
              <a:rPr lang="ja-JP" altLang="en-US" sz="3200" dirty="0"/>
              <a:t>個の数字の配列で、一つの手書き文字を表現できる</a:t>
            </a:r>
            <a:endParaRPr kumimoji="1" lang="en-US" altLang="ja-JP" sz="3200" dirty="0"/>
          </a:p>
        </p:txBody>
      </p:sp>
      <p:sp>
        <p:nvSpPr>
          <p:cNvPr id="8" name="矢印: 下 7"/>
          <p:cNvSpPr/>
          <p:nvPr/>
        </p:nvSpPr>
        <p:spPr>
          <a:xfrm>
            <a:off x="8076126" y="3778709"/>
            <a:ext cx="1068947" cy="66970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左中かっこ 8"/>
          <p:cNvSpPr/>
          <p:nvPr/>
        </p:nvSpPr>
        <p:spPr>
          <a:xfrm>
            <a:off x="669701" y="2102593"/>
            <a:ext cx="168499" cy="44855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中かっこ 9"/>
          <p:cNvSpPr/>
          <p:nvPr/>
        </p:nvSpPr>
        <p:spPr>
          <a:xfrm rot="5400000">
            <a:off x="3090766" y="-326283"/>
            <a:ext cx="168499" cy="432908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2954442" y="1362699"/>
            <a:ext cx="470000" cy="400110"/>
          </a:xfrm>
          <a:prstGeom prst="rect">
            <a:avLst/>
          </a:prstGeom>
          <a:noFill/>
        </p:spPr>
        <p:txBody>
          <a:bodyPr wrap="none" rtlCol="0">
            <a:spAutoFit/>
          </a:bodyPr>
          <a:lstStyle/>
          <a:p>
            <a:r>
              <a:rPr kumimoji="1" lang="en-US" altLang="ja-JP" sz="2000" dirty="0"/>
              <a:t>28</a:t>
            </a:r>
            <a:endParaRPr kumimoji="1" lang="ja-JP" altLang="en-US" sz="2000" dirty="0"/>
          </a:p>
        </p:txBody>
      </p:sp>
      <p:sp>
        <p:nvSpPr>
          <p:cNvPr id="12" name="テキスト ボックス 11"/>
          <p:cNvSpPr txBox="1"/>
          <p:nvPr/>
        </p:nvSpPr>
        <p:spPr>
          <a:xfrm rot="16200000">
            <a:off x="234462" y="4148505"/>
            <a:ext cx="470000" cy="400110"/>
          </a:xfrm>
          <a:prstGeom prst="rect">
            <a:avLst/>
          </a:prstGeom>
          <a:noFill/>
        </p:spPr>
        <p:txBody>
          <a:bodyPr wrap="none" rtlCol="0">
            <a:spAutoFit/>
          </a:bodyPr>
          <a:lstStyle/>
          <a:p>
            <a:r>
              <a:rPr kumimoji="1" lang="en-US" altLang="ja-JP" sz="2000" dirty="0"/>
              <a:t>28</a:t>
            </a:r>
            <a:endParaRPr kumimoji="1" lang="ja-JP" altLang="en-US" sz="2000" dirty="0"/>
          </a:p>
        </p:txBody>
      </p:sp>
    </p:spTree>
    <p:extLst>
      <p:ext uri="{BB962C8B-B14F-4D97-AF65-F5344CB8AC3E}">
        <p14:creationId xmlns:p14="http://schemas.microsoft.com/office/powerpoint/2010/main" val="212857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 xmlns:a16="http://schemas.microsoft.com/office/drawing/2014/main" id="{948D0A63-56FD-4F6E-9BFC-DA94829069F7}"/>
              </a:ext>
            </a:extLst>
          </p:cNvPr>
          <p:cNvGrpSpPr/>
          <p:nvPr/>
        </p:nvGrpSpPr>
        <p:grpSpPr>
          <a:xfrm>
            <a:off x="3481660" y="1164245"/>
            <a:ext cx="6705902" cy="5403980"/>
            <a:chOff x="4211629" y="1228640"/>
            <a:chExt cx="5010017" cy="4037344"/>
          </a:xfrm>
        </p:grpSpPr>
        <p:pic>
          <p:nvPicPr>
            <p:cNvPr id="35" name="図 3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11629" y="1547957"/>
              <a:ext cx="4736713" cy="3718027"/>
            </a:xfrm>
            <a:prstGeom prst="rect">
              <a:avLst/>
            </a:prstGeom>
          </p:spPr>
        </p:pic>
        <p:sp>
          <p:nvSpPr>
            <p:cNvPr id="38" name="テキスト ボックス 37"/>
            <p:cNvSpPr txBox="1"/>
            <p:nvPr/>
          </p:nvSpPr>
          <p:spPr>
            <a:xfrm>
              <a:off x="8888391" y="2309035"/>
              <a:ext cx="333255" cy="338554"/>
            </a:xfrm>
            <a:prstGeom prst="rect">
              <a:avLst/>
            </a:prstGeom>
            <a:noFill/>
          </p:spPr>
          <p:txBody>
            <a:bodyPr wrap="square" rtlCol="0">
              <a:spAutoFit/>
            </a:bodyPr>
            <a:lstStyle/>
            <a:p>
              <a:r>
                <a:rPr kumimoji="1" lang="en-US" altLang="ja-JP" sz="1600" dirty="0"/>
                <a:t>1</a:t>
              </a:r>
              <a:endParaRPr kumimoji="1" lang="ja-JP" altLang="en-US" sz="1600" dirty="0"/>
            </a:p>
          </p:txBody>
        </p:sp>
        <p:sp>
          <p:nvSpPr>
            <p:cNvPr id="39" name="テキスト ボックス 38"/>
            <p:cNvSpPr txBox="1"/>
            <p:nvPr/>
          </p:nvSpPr>
          <p:spPr>
            <a:xfrm>
              <a:off x="8888391" y="2054132"/>
              <a:ext cx="333255" cy="338554"/>
            </a:xfrm>
            <a:prstGeom prst="rect">
              <a:avLst/>
            </a:prstGeom>
            <a:noFill/>
          </p:spPr>
          <p:txBody>
            <a:bodyPr wrap="square" rtlCol="0">
              <a:spAutoFit/>
            </a:bodyPr>
            <a:lstStyle/>
            <a:p>
              <a:r>
                <a:rPr kumimoji="1" lang="en-US" altLang="ja-JP" sz="1600" dirty="0"/>
                <a:t>0</a:t>
              </a:r>
              <a:endParaRPr kumimoji="1" lang="ja-JP" altLang="en-US" sz="1600" dirty="0"/>
            </a:p>
          </p:txBody>
        </p:sp>
        <p:sp>
          <p:nvSpPr>
            <p:cNvPr id="40" name="テキスト ボックス 39"/>
            <p:cNvSpPr txBox="1"/>
            <p:nvPr/>
          </p:nvSpPr>
          <p:spPr>
            <a:xfrm>
              <a:off x="8888391" y="2563938"/>
              <a:ext cx="333255" cy="338554"/>
            </a:xfrm>
            <a:prstGeom prst="rect">
              <a:avLst/>
            </a:prstGeom>
            <a:noFill/>
          </p:spPr>
          <p:txBody>
            <a:bodyPr wrap="square" rtlCol="0">
              <a:spAutoFit/>
            </a:bodyPr>
            <a:lstStyle/>
            <a:p>
              <a:r>
                <a:rPr kumimoji="1" lang="en-US" altLang="ja-JP" sz="1600" dirty="0"/>
                <a:t>2</a:t>
              </a:r>
              <a:endParaRPr kumimoji="1" lang="ja-JP" altLang="en-US" sz="1600" dirty="0"/>
            </a:p>
          </p:txBody>
        </p:sp>
        <p:sp>
          <p:nvSpPr>
            <p:cNvPr id="41" name="テキスト ボックス 40"/>
            <p:cNvSpPr txBox="1"/>
            <p:nvPr/>
          </p:nvSpPr>
          <p:spPr>
            <a:xfrm>
              <a:off x="8888391" y="2818841"/>
              <a:ext cx="333255" cy="338554"/>
            </a:xfrm>
            <a:prstGeom prst="rect">
              <a:avLst/>
            </a:prstGeom>
            <a:noFill/>
          </p:spPr>
          <p:txBody>
            <a:bodyPr wrap="square" rtlCol="0">
              <a:spAutoFit/>
            </a:bodyPr>
            <a:lstStyle/>
            <a:p>
              <a:r>
                <a:rPr kumimoji="1" lang="en-US" altLang="ja-JP" sz="1600" dirty="0"/>
                <a:t>3</a:t>
              </a:r>
              <a:endParaRPr kumimoji="1" lang="ja-JP" altLang="en-US" sz="1600" dirty="0"/>
            </a:p>
          </p:txBody>
        </p:sp>
        <p:sp>
          <p:nvSpPr>
            <p:cNvPr id="42" name="テキスト ボックス 41"/>
            <p:cNvSpPr txBox="1"/>
            <p:nvPr/>
          </p:nvSpPr>
          <p:spPr>
            <a:xfrm>
              <a:off x="8888391" y="3328647"/>
              <a:ext cx="333255" cy="338554"/>
            </a:xfrm>
            <a:prstGeom prst="rect">
              <a:avLst/>
            </a:prstGeom>
            <a:noFill/>
          </p:spPr>
          <p:txBody>
            <a:bodyPr wrap="square" rtlCol="0">
              <a:spAutoFit/>
            </a:bodyPr>
            <a:lstStyle/>
            <a:p>
              <a:r>
                <a:rPr kumimoji="1" lang="en-US" altLang="ja-JP" sz="1600" dirty="0"/>
                <a:t>5</a:t>
              </a:r>
              <a:endParaRPr kumimoji="1" lang="ja-JP" altLang="en-US" sz="1600" dirty="0"/>
            </a:p>
          </p:txBody>
        </p:sp>
        <p:sp>
          <p:nvSpPr>
            <p:cNvPr id="43" name="テキスト ボックス 42"/>
            <p:cNvSpPr txBox="1"/>
            <p:nvPr/>
          </p:nvSpPr>
          <p:spPr>
            <a:xfrm>
              <a:off x="8888391" y="3073744"/>
              <a:ext cx="333255" cy="338554"/>
            </a:xfrm>
            <a:prstGeom prst="rect">
              <a:avLst/>
            </a:prstGeom>
            <a:noFill/>
          </p:spPr>
          <p:txBody>
            <a:bodyPr wrap="square" rtlCol="0">
              <a:spAutoFit/>
            </a:bodyPr>
            <a:lstStyle/>
            <a:p>
              <a:r>
                <a:rPr lang="en-US" altLang="ja-JP" sz="1600" dirty="0"/>
                <a:t>4</a:t>
              </a:r>
              <a:endParaRPr kumimoji="1" lang="ja-JP" altLang="en-US" sz="1600" dirty="0"/>
            </a:p>
          </p:txBody>
        </p:sp>
        <p:sp>
          <p:nvSpPr>
            <p:cNvPr id="44" name="テキスト ボックス 43"/>
            <p:cNvSpPr txBox="1"/>
            <p:nvPr/>
          </p:nvSpPr>
          <p:spPr>
            <a:xfrm>
              <a:off x="8888391" y="3583550"/>
              <a:ext cx="333255" cy="338554"/>
            </a:xfrm>
            <a:prstGeom prst="rect">
              <a:avLst/>
            </a:prstGeom>
            <a:noFill/>
          </p:spPr>
          <p:txBody>
            <a:bodyPr wrap="square" rtlCol="0">
              <a:spAutoFit/>
            </a:bodyPr>
            <a:lstStyle/>
            <a:p>
              <a:r>
                <a:rPr kumimoji="1" lang="en-US" altLang="ja-JP" sz="1600" dirty="0"/>
                <a:t>6</a:t>
              </a:r>
              <a:endParaRPr kumimoji="1" lang="ja-JP" altLang="en-US" sz="1600" dirty="0"/>
            </a:p>
          </p:txBody>
        </p:sp>
        <p:sp>
          <p:nvSpPr>
            <p:cNvPr id="45" name="テキスト ボックス 44"/>
            <p:cNvSpPr txBox="1"/>
            <p:nvPr/>
          </p:nvSpPr>
          <p:spPr>
            <a:xfrm>
              <a:off x="8888391" y="3838453"/>
              <a:ext cx="333255" cy="338554"/>
            </a:xfrm>
            <a:prstGeom prst="rect">
              <a:avLst/>
            </a:prstGeom>
            <a:noFill/>
          </p:spPr>
          <p:txBody>
            <a:bodyPr wrap="square" rtlCol="0">
              <a:spAutoFit/>
            </a:bodyPr>
            <a:lstStyle/>
            <a:p>
              <a:r>
                <a:rPr kumimoji="1" lang="en-US" altLang="ja-JP" sz="1600" dirty="0"/>
                <a:t>7</a:t>
              </a:r>
              <a:endParaRPr kumimoji="1" lang="ja-JP" altLang="en-US" sz="1600" dirty="0"/>
            </a:p>
          </p:txBody>
        </p:sp>
        <p:sp>
          <p:nvSpPr>
            <p:cNvPr id="46" name="テキスト ボックス 45"/>
            <p:cNvSpPr txBox="1"/>
            <p:nvPr/>
          </p:nvSpPr>
          <p:spPr>
            <a:xfrm>
              <a:off x="8888391" y="4348263"/>
              <a:ext cx="333255" cy="338554"/>
            </a:xfrm>
            <a:prstGeom prst="rect">
              <a:avLst/>
            </a:prstGeom>
            <a:noFill/>
          </p:spPr>
          <p:txBody>
            <a:bodyPr wrap="square" rtlCol="0">
              <a:spAutoFit/>
            </a:bodyPr>
            <a:lstStyle/>
            <a:p>
              <a:r>
                <a:rPr kumimoji="1" lang="en-US" altLang="ja-JP" sz="1600" dirty="0"/>
                <a:t>9</a:t>
              </a:r>
              <a:endParaRPr kumimoji="1" lang="ja-JP" altLang="en-US" sz="1600" dirty="0"/>
            </a:p>
          </p:txBody>
        </p:sp>
        <p:sp>
          <p:nvSpPr>
            <p:cNvPr id="47" name="テキスト ボックス 46"/>
            <p:cNvSpPr txBox="1"/>
            <p:nvPr/>
          </p:nvSpPr>
          <p:spPr>
            <a:xfrm>
              <a:off x="8888391" y="4093356"/>
              <a:ext cx="333255" cy="338554"/>
            </a:xfrm>
            <a:prstGeom prst="rect">
              <a:avLst/>
            </a:prstGeom>
            <a:noFill/>
          </p:spPr>
          <p:txBody>
            <a:bodyPr wrap="square" rtlCol="0">
              <a:spAutoFit/>
            </a:bodyPr>
            <a:lstStyle/>
            <a:p>
              <a:r>
                <a:rPr lang="en-US" altLang="ja-JP" sz="1600" dirty="0"/>
                <a:t>8</a:t>
              </a:r>
              <a:endParaRPr kumimoji="1" lang="ja-JP" altLang="en-US" sz="1600" dirty="0"/>
            </a:p>
          </p:txBody>
        </p:sp>
        <p:sp>
          <p:nvSpPr>
            <p:cNvPr id="49" name="テキスト ボックス 48"/>
            <p:cNvSpPr txBox="1"/>
            <p:nvPr/>
          </p:nvSpPr>
          <p:spPr>
            <a:xfrm>
              <a:off x="5138071" y="3205536"/>
              <a:ext cx="643125" cy="461665"/>
            </a:xfrm>
            <a:prstGeom prst="rect">
              <a:avLst/>
            </a:prstGeom>
            <a:noFill/>
          </p:spPr>
          <p:txBody>
            <a:bodyPr wrap="square" rtlCol="0">
              <a:spAutoFit/>
            </a:bodyPr>
            <a:lstStyle/>
            <a:p>
              <a:r>
                <a:rPr kumimoji="1" lang="en-US" altLang="ja-JP" sz="2400" b="1" dirty="0"/>
                <a:t>W1</a:t>
              </a:r>
              <a:endParaRPr kumimoji="1" lang="ja-JP" altLang="en-US" sz="2400" b="1" dirty="0"/>
            </a:p>
          </p:txBody>
        </p:sp>
        <p:sp>
          <p:nvSpPr>
            <p:cNvPr id="50" name="テキスト ボックス 49"/>
            <p:cNvSpPr txBox="1"/>
            <p:nvPr/>
          </p:nvSpPr>
          <p:spPr>
            <a:xfrm>
              <a:off x="6476174" y="3176137"/>
              <a:ext cx="643125" cy="461665"/>
            </a:xfrm>
            <a:prstGeom prst="rect">
              <a:avLst/>
            </a:prstGeom>
            <a:noFill/>
          </p:spPr>
          <p:txBody>
            <a:bodyPr wrap="square" rtlCol="0">
              <a:spAutoFit/>
            </a:bodyPr>
            <a:lstStyle/>
            <a:p>
              <a:r>
                <a:rPr kumimoji="1" lang="en-US" altLang="ja-JP" sz="2400" b="1" dirty="0"/>
                <a:t>W2</a:t>
              </a:r>
              <a:endParaRPr kumimoji="1" lang="ja-JP" altLang="en-US" sz="2400" b="1" dirty="0"/>
            </a:p>
          </p:txBody>
        </p:sp>
        <p:sp>
          <p:nvSpPr>
            <p:cNvPr id="51" name="テキスト ボックス 50"/>
            <p:cNvSpPr txBox="1"/>
            <p:nvPr/>
          </p:nvSpPr>
          <p:spPr>
            <a:xfrm>
              <a:off x="7814277" y="3176154"/>
              <a:ext cx="643125" cy="461665"/>
            </a:xfrm>
            <a:prstGeom prst="rect">
              <a:avLst/>
            </a:prstGeom>
            <a:noFill/>
          </p:spPr>
          <p:txBody>
            <a:bodyPr wrap="square" rtlCol="0">
              <a:spAutoFit/>
            </a:bodyPr>
            <a:lstStyle/>
            <a:p>
              <a:r>
                <a:rPr kumimoji="1" lang="en-US" altLang="ja-JP" sz="2400" b="1" dirty="0"/>
                <a:t>W3</a:t>
              </a:r>
              <a:endParaRPr kumimoji="1" lang="ja-JP" altLang="en-US" sz="2400" b="1" dirty="0"/>
            </a:p>
          </p:txBody>
        </p:sp>
        <p:sp>
          <p:nvSpPr>
            <p:cNvPr id="53" name="テキスト ボックス 52"/>
            <p:cNvSpPr txBox="1"/>
            <p:nvPr/>
          </p:nvSpPr>
          <p:spPr>
            <a:xfrm>
              <a:off x="5832712" y="2074516"/>
              <a:ext cx="550151" cy="461665"/>
            </a:xfrm>
            <a:prstGeom prst="rect">
              <a:avLst/>
            </a:prstGeom>
            <a:noFill/>
          </p:spPr>
          <p:txBody>
            <a:bodyPr wrap="square" rtlCol="0">
              <a:spAutoFit/>
            </a:bodyPr>
            <a:lstStyle/>
            <a:p>
              <a:r>
                <a:rPr kumimoji="1" lang="en-US" altLang="ja-JP" sz="2400" b="1" dirty="0"/>
                <a:t>b1</a:t>
              </a:r>
              <a:endParaRPr kumimoji="1" lang="ja-JP" altLang="en-US" sz="2400" b="1" dirty="0"/>
            </a:p>
          </p:txBody>
        </p:sp>
        <p:sp>
          <p:nvSpPr>
            <p:cNvPr id="54" name="テキスト ボックス 53"/>
            <p:cNvSpPr txBox="1"/>
            <p:nvPr/>
          </p:nvSpPr>
          <p:spPr>
            <a:xfrm>
              <a:off x="7178176" y="1228640"/>
              <a:ext cx="550151" cy="461665"/>
            </a:xfrm>
            <a:prstGeom prst="rect">
              <a:avLst/>
            </a:prstGeom>
            <a:noFill/>
          </p:spPr>
          <p:txBody>
            <a:bodyPr wrap="square" rtlCol="0">
              <a:spAutoFit/>
            </a:bodyPr>
            <a:lstStyle/>
            <a:p>
              <a:r>
                <a:rPr kumimoji="1" lang="en-US" altLang="ja-JP" sz="2400" b="1" dirty="0"/>
                <a:t>b2</a:t>
              </a:r>
              <a:endParaRPr kumimoji="1" lang="ja-JP" altLang="en-US" sz="2400" b="1" dirty="0"/>
            </a:p>
          </p:txBody>
        </p:sp>
        <p:sp>
          <p:nvSpPr>
            <p:cNvPr id="55" name="テキスト ボックス 54"/>
            <p:cNvSpPr txBox="1"/>
            <p:nvPr/>
          </p:nvSpPr>
          <p:spPr>
            <a:xfrm>
              <a:off x="8534843" y="1710326"/>
              <a:ext cx="550151" cy="461665"/>
            </a:xfrm>
            <a:prstGeom prst="rect">
              <a:avLst/>
            </a:prstGeom>
            <a:noFill/>
          </p:spPr>
          <p:txBody>
            <a:bodyPr wrap="square" rtlCol="0">
              <a:spAutoFit/>
            </a:bodyPr>
            <a:lstStyle/>
            <a:p>
              <a:r>
                <a:rPr kumimoji="1" lang="en-US" altLang="ja-JP" sz="2400" b="1" dirty="0"/>
                <a:t>b3</a:t>
              </a:r>
              <a:endParaRPr kumimoji="1" lang="ja-JP" altLang="en-US" sz="2400" b="1" dirty="0"/>
            </a:p>
          </p:txBody>
        </p:sp>
        <p:sp>
          <p:nvSpPr>
            <p:cNvPr id="63" name="テキスト ボックス 62"/>
            <p:cNvSpPr txBox="1"/>
            <p:nvPr/>
          </p:nvSpPr>
          <p:spPr>
            <a:xfrm>
              <a:off x="4971124" y="3525504"/>
              <a:ext cx="938077" cy="369332"/>
            </a:xfrm>
            <a:prstGeom prst="rect">
              <a:avLst/>
            </a:prstGeom>
            <a:noFill/>
          </p:spPr>
          <p:txBody>
            <a:bodyPr wrap="none" rtlCol="0">
              <a:spAutoFit/>
            </a:bodyPr>
            <a:lstStyle/>
            <a:p>
              <a:r>
                <a:rPr kumimoji="1" lang="en-US" altLang="ja-JP" dirty="0"/>
                <a:t>50x784</a:t>
              </a:r>
              <a:endParaRPr kumimoji="1" lang="ja-JP" altLang="en-US" dirty="0"/>
            </a:p>
          </p:txBody>
        </p:sp>
        <p:sp>
          <p:nvSpPr>
            <p:cNvPr id="64" name="テキスト ボックス 63"/>
            <p:cNvSpPr txBox="1"/>
            <p:nvPr/>
          </p:nvSpPr>
          <p:spPr>
            <a:xfrm>
              <a:off x="6337773" y="3494243"/>
              <a:ext cx="938077" cy="369332"/>
            </a:xfrm>
            <a:prstGeom prst="rect">
              <a:avLst/>
            </a:prstGeom>
            <a:noFill/>
          </p:spPr>
          <p:txBody>
            <a:bodyPr wrap="none" rtlCol="0">
              <a:spAutoFit/>
            </a:bodyPr>
            <a:lstStyle/>
            <a:p>
              <a:r>
                <a:rPr kumimoji="1" lang="en-US" altLang="ja-JP" dirty="0"/>
                <a:t>100x50</a:t>
              </a:r>
              <a:endParaRPr kumimoji="1" lang="ja-JP" altLang="en-US" dirty="0"/>
            </a:p>
          </p:txBody>
        </p:sp>
        <p:sp>
          <p:nvSpPr>
            <p:cNvPr id="65" name="テキスト ボックス 64"/>
            <p:cNvSpPr txBox="1"/>
            <p:nvPr/>
          </p:nvSpPr>
          <p:spPr>
            <a:xfrm>
              <a:off x="7651460" y="3498415"/>
              <a:ext cx="938077" cy="369332"/>
            </a:xfrm>
            <a:prstGeom prst="rect">
              <a:avLst/>
            </a:prstGeom>
            <a:noFill/>
          </p:spPr>
          <p:txBody>
            <a:bodyPr wrap="none" rtlCol="0">
              <a:spAutoFit/>
            </a:bodyPr>
            <a:lstStyle/>
            <a:p>
              <a:r>
                <a:rPr kumimoji="1" lang="en-US" altLang="ja-JP" dirty="0"/>
                <a:t>10x100</a:t>
              </a:r>
              <a:endParaRPr kumimoji="1" lang="ja-JP" altLang="en-US" dirty="0"/>
            </a:p>
          </p:txBody>
        </p:sp>
      </p:grpSp>
      <p:sp>
        <p:nvSpPr>
          <p:cNvPr id="2" name="タイトル 1"/>
          <p:cNvSpPr>
            <a:spLocks noGrp="1"/>
          </p:cNvSpPr>
          <p:nvPr>
            <p:ph type="title"/>
          </p:nvPr>
        </p:nvSpPr>
        <p:spPr>
          <a:xfrm>
            <a:off x="838200" y="365125"/>
            <a:ext cx="10515600" cy="1325563"/>
          </a:xfrm>
        </p:spPr>
        <p:txBody>
          <a:bodyPr>
            <a:normAutofit/>
          </a:bodyPr>
          <a:lstStyle/>
          <a:p>
            <a:r>
              <a:rPr lang="ja-JP" altLang="en-US" sz="4000" dirty="0"/>
              <a:t>そして、先ほどのこれ↓にほうりこむ</a:t>
            </a:r>
            <a:endParaRPr kumimoji="1" lang="ja-JP" altLang="en-US" sz="4000" dirty="0"/>
          </a:p>
        </p:txBody>
      </p:sp>
      <p:sp>
        <p:nvSpPr>
          <p:cNvPr id="6" name="正方形/長方形 5">
            <a:extLst>
              <a:ext uri="{FF2B5EF4-FFF2-40B4-BE49-F238E27FC236}">
                <a16:creationId xmlns="" xmlns:a16="http://schemas.microsoft.com/office/drawing/2014/main" id="{7DC29DF7-6497-4CFE-ABCB-BAF26DADF330}"/>
              </a:ext>
            </a:extLst>
          </p:cNvPr>
          <p:cNvSpPr/>
          <p:nvPr/>
        </p:nvSpPr>
        <p:spPr>
          <a:xfrm>
            <a:off x="748428" y="1870471"/>
            <a:ext cx="2550323" cy="923330"/>
          </a:xfrm>
          <a:prstGeom prst="rect">
            <a:avLst/>
          </a:prstGeom>
        </p:spPr>
        <p:txBody>
          <a:bodyPr wrap="square">
            <a:spAutoFit/>
          </a:bodyPr>
          <a:lstStyle/>
          <a:p>
            <a:r>
              <a:rPr lang="ja-JP" altLang="en-US" dirty="0"/>
              <a:t>この</a:t>
            </a:r>
            <a:r>
              <a:rPr lang="en-US" altLang="ja-JP" dirty="0"/>
              <a:t>784</a:t>
            </a:r>
            <a:r>
              <a:rPr lang="ja-JP" altLang="en-US" dirty="0"/>
              <a:t>という数字は、</a:t>
            </a:r>
            <a:r>
              <a:rPr lang="en-US" altLang="ja-JP" dirty="0"/>
              <a:t>28x28=784</a:t>
            </a:r>
            <a:r>
              <a:rPr lang="ja-JP" altLang="en-US" dirty="0"/>
              <a:t>個の格子の数に対応しています</a:t>
            </a:r>
            <a:endParaRPr lang="en-US" altLang="ja-JP" dirty="0"/>
          </a:p>
        </p:txBody>
      </p:sp>
      <p:sp>
        <p:nvSpPr>
          <p:cNvPr id="7" name="楕円 6">
            <a:extLst>
              <a:ext uri="{FF2B5EF4-FFF2-40B4-BE49-F238E27FC236}">
                <a16:creationId xmlns="" xmlns:a16="http://schemas.microsoft.com/office/drawing/2014/main" id="{B5B9053A-69C9-4086-8F6B-79D5BD1F55A2}"/>
              </a:ext>
            </a:extLst>
          </p:cNvPr>
          <p:cNvSpPr/>
          <p:nvPr/>
        </p:nvSpPr>
        <p:spPr>
          <a:xfrm>
            <a:off x="3258354" y="2021983"/>
            <a:ext cx="1120462" cy="7003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右 3">
            <a:extLst>
              <a:ext uri="{FF2B5EF4-FFF2-40B4-BE49-F238E27FC236}">
                <a16:creationId xmlns="" xmlns:a16="http://schemas.microsoft.com/office/drawing/2014/main" id="{2EF61421-9657-4FF6-B05D-DA33AD84C1DE}"/>
              </a:ext>
            </a:extLst>
          </p:cNvPr>
          <p:cNvSpPr/>
          <p:nvPr/>
        </p:nvSpPr>
        <p:spPr>
          <a:xfrm>
            <a:off x="2601433" y="2821425"/>
            <a:ext cx="1365160" cy="310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 xmlns:a16="http://schemas.microsoft.com/office/drawing/2014/main" id="{21EBB69C-1760-4CD4-8E7F-7DEEE9A3B8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574" y="3268415"/>
            <a:ext cx="2139641" cy="2216986"/>
          </a:xfrm>
          <a:prstGeom prst="rect">
            <a:avLst/>
          </a:prstGeom>
        </p:spPr>
      </p:pic>
    </p:spTree>
    <p:extLst>
      <p:ext uri="{BB962C8B-B14F-4D97-AF65-F5344CB8AC3E}">
        <p14:creationId xmlns:p14="http://schemas.microsoft.com/office/powerpoint/2010/main" val="95627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11629" y="1676747"/>
            <a:ext cx="4736713" cy="3718027"/>
          </a:xfrm>
          <a:prstGeom prst="rect">
            <a:avLst/>
          </a:prstGeom>
        </p:spPr>
      </p:pic>
      <p:pic>
        <p:nvPicPr>
          <p:cNvPr id="36" name="図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86531" y="1633778"/>
            <a:ext cx="1553695" cy="3861335"/>
          </a:xfrm>
          <a:prstGeom prst="rect">
            <a:avLst/>
          </a:prstGeom>
        </p:spPr>
      </p:pic>
      <p:sp>
        <p:nvSpPr>
          <p:cNvPr id="38" name="テキスト ボックス 37"/>
          <p:cNvSpPr txBox="1"/>
          <p:nvPr/>
        </p:nvSpPr>
        <p:spPr>
          <a:xfrm>
            <a:off x="8888391" y="2437825"/>
            <a:ext cx="333255" cy="338554"/>
          </a:xfrm>
          <a:prstGeom prst="rect">
            <a:avLst/>
          </a:prstGeom>
          <a:noFill/>
        </p:spPr>
        <p:txBody>
          <a:bodyPr wrap="square" rtlCol="0">
            <a:spAutoFit/>
          </a:bodyPr>
          <a:lstStyle/>
          <a:p>
            <a:r>
              <a:rPr kumimoji="1" lang="en-US" altLang="ja-JP" sz="1600" dirty="0"/>
              <a:t>1</a:t>
            </a:r>
            <a:endParaRPr kumimoji="1" lang="ja-JP" altLang="en-US" sz="1600" dirty="0"/>
          </a:p>
        </p:txBody>
      </p:sp>
      <p:sp>
        <p:nvSpPr>
          <p:cNvPr id="39" name="テキスト ボックス 38"/>
          <p:cNvSpPr txBox="1"/>
          <p:nvPr/>
        </p:nvSpPr>
        <p:spPr>
          <a:xfrm>
            <a:off x="8888391" y="2182922"/>
            <a:ext cx="333255" cy="338554"/>
          </a:xfrm>
          <a:prstGeom prst="rect">
            <a:avLst/>
          </a:prstGeom>
          <a:noFill/>
        </p:spPr>
        <p:txBody>
          <a:bodyPr wrap="square" rtlCol="0">
            <a:spAutoFit/>
          </a:bodyPr>
          <a:lstStyle/>
          <a:p>
            <a:r>
              <a:rPr kumimoji="1" lang="en-US" altLang="ja-JP" sz="1600" dirty="0"/>
              <a:t>0</a:t>
            </a:r>
            <a:endParaRPr kumimoji="1" lang="ja-JP" altLang="en-US" sz="1600" dirty="0"/>
          </a:p>
        </p:txBody>
      </p:sp>
      <p:sp>
        <p:nvSpPr>
          <p:cNvPr id="40" name="テキスト ボックス 39"/>
          <p:cNvSpPr txBox="1"/>
          <p:nvPr/>
        </p:nvSpPr>
        <p:spPr>
          <a:xfrm>
            <a:off x="8888391" y="2692728"/>
            <a:ext cx="333255" cy="338554"/>
          </a:xfrm>
          <a:prstGeom prst="rect">
            <a:avLst/>
          </a:prstGeom>
          <a:noFill/>
        </p:spPr>
        <p:txBody>
          <a:bodyPr wrap="square" rtlCol="0">
            <a:spAutoFit/>
          </a:bodyPr>
          <a:lstStyle/>
          <a:p>
            <a:r>
              <a:rPr kumimoji="1" lang="en-US" altLang="ja-JP" sz="1600" dirty="0"/>
              <a:t>2</a:t>
            </a:r>
            <a:endParaRPr kumimoji="1" lang="ja-JP" altLang="en-US" sz="1600" dirty="0"/>
          </a:p>
        </p:txBody>
      </p:sp>
      <p:sp>
        <p:nvSpPr>
          <p:cNvPr id="41" name="テキスト ボックス 40"/>
          <p:cNvSpPr txBox="1"/>
          <p:nvPr/>
        </p:nvSpPr>
        <p:spPr>
          <a:xfrm>
            <a:off x="8888391" y="2947631"/>
            <a:ext cx="333255" cy="338554"/>
          </a:xfrm>
          <a:prstGeom prst="rect">
            <a:avLst/>
          </a:prstGeom>
          <a:noFill/>
        </p:spPr>
        <p:txBody>
          <a:bodyPr wrap="square" rtlCol="0">
            <a:spAutoFit/>
          </a:bodyPr>
          <a:lstStyle/>
          <a:p>
            <a:r>
              <a:rPr kumimoji="1" lang="en-US" altLang="ja-JP" sz="1600" dirty="0"/>
              <a:t>3</a:t>
            </a:r>
            <a:endParaRPr kumimoji="1" lang="ja-JP" altLang="en-US" sz="1600" dirty="0"/>
          </a:p>
        </p:txBody>
      </p:sp>
      <p:sp>
        <p:nvSpPr>
          <p:cNvPr id="42" name="テキスト ボックス 41"/>
          <p:cNvSpPr txBox="1"/>
          <p:nvPr/>
        </p:nvSpPr>
        <p:spPr>
          <a:xfrm>
            <a:off x="8888391" y="3457437"/>
            <a:ext cx="333255" cy="338554"/>
          </a:xfrm>
          <a:prstGeom prst="rect">
            <a:avLst/>
          </a:prstGeom>
          <a:noFill/>
        </p:spPr>
        <p:txBody>
          <a:bodyPr wrap="square" rtlCol="0">
            <a:spAutoFit/>
          </a:bodyPr>
          <a:lstStyle/>
          <a:p>
            <a:r>
              <a:rPr kumimoji="1" lang="en-US" altLang="ja-JP" sz="1600" dirty="0"/>
              <a:t>5</a:t>
            </a:r>
            <a:endParaRPr kumimoji="1" lang="ja-JP" altLang="en-US" sz="1600" dirty="0"/>
          </a:p>
        </p:txBody>
      </p:sp>
      <p:sp>
        <p:nvSpPr>
          <p:cNvPr id="43" name="テキスト ボックス 42"/>
          <p:cNvSpPr txBox="1"/>
          <p:nvPr/>
        </p:nvSpPr>
        <p:spPr>
          <a:xfrm>
            <a:off x="8888391" y="3202534"/>
            <a:ext cx="333255" cy="338554"/>
          </a:xfrm>
          <a:prstGeom prst="rect">
            <a:avLst/>
          </a:prstGeom>
          <a:noFill/>
        </p:spPr>
        <p:txBody>
          <a:bodyPr wrap="square" rtlCol="0">
            <a:spAutoFit/>
          </a:bodyPr>
          <a:lstStyle/>
          <a:p>
            <a:r>
              <a:rPr lang="en-US" altLang="ja-JP" sz="1600" dirty="0"/>
              <a:t>4</a:t>
            </a:r>
            <a:endParaRPr kumimoji="1" lang="ja-JP" altLang="en-US" sz="1600" dirty="0"/>
          </a:p>
        </p:txBody>
      </p:sp>
      <p:sp>
        <p:nvSpPr>
          <p:cNvPr id="44" name="テキスト ボックス 43"/>
          <p:cNvSpPr txBox="1"/>
          <p:nvPr/>
        </p:nvSpPr>
        <p:spPr>
          <a:xfrm>
            <a:off x="8888391" y="3712340"/>
            <a:ext cx="333255" cy="338554"/>
          </a:xfrm>
          <a:prstGeom prst="rect">
            <a:avLst/>
          </a:prstGeom>
          <a:noFill/>
        </p:spPr>
        <p:txBody>
          <a:bodyPr wrap="square" rtlCol="0">
            <a:spAutoFit/>
          </a:bodyPr>
          <a:lstStyle/>
          <a:p>
            <a:r>
              <a:rPr kumimoji="1" lang="en-US" altLang="ja-JP" sz="1600" dirty="0"/>
              <a:t>6</a:t>
            </a:r>
            <a:endParaRPr kumimoji="1" lang="ja-JP" altLang="en-US" sz="1600" dirty="0"/>
          </a:p>
        </p:txBody>
      </p:sp>
      <p:sp>
        <p:nvSpPr>
          <p:cNvPr id="45" name="テキスト ボックス 44"/>
          <p:cNvSpPr txBox="1"/>
          <p:nvPr/>
        </p:nvSpPr>
        <p:spPr>
          <a:xfrm>
            <a:off x="8888391" y="3967243"/>
            <a:ext cx="333255" cy="338554"/>
          </a:xfrm>
          <a:prstGeom prst="rect">
            <a:avLst/>
          </a:prstGeom>
          <a:noFill/>
        </p:spPr>
        <p:txBody>
          <a:bodyPr wrap="square" rtlCol="0">
            <a:spAutoFit/>
          </a:bodyPr>
          <a:lstStyle/>
          <a:p>
            <a:r>
              <a:rPr kumimoji="1" lang="en-US" altLang="ja-JP" sz="1600" dirty="0"/>
              <a:t>7</a:t>
            </a:r>
            <a:endParaRPr kumimoji="1" lang="ja-JP" altLang="en-US" sz="1600" dirty="0"/>
          </a:p>
        </p:txBody>
      </p:sp>
      <p:sp>
        <p:nvSpPr>
          <p:cNvPr id="46" name="テキスト ボックス 45"/>
          <p:cNvSpPr txBox="1"/>
          <p:nvPr/>
        </p:nvSpPr>
        <p:spPr>
          <a:xfrm>
            <a:off x="8888391" y="4477053"/>
            <a:ext cx="333255" cy="338554"/>
          </a:xfrm>
          <a:prstGeom prst="rect">
            <a:avLst/>
          </a:prstGeom>
          <a:noFill/>
        </p:spPr>
        <p:txBody>
          <a:bodyPr wrap="square" rtlCol="0">
            <a:spAutoFit/>
          </a:bodyPr>
          <a:lstStyle/>
          <a:p>
            <a:r>
              <a:rPr kumimoji="1" lang="en-US" altLang="ja-JP" sz="1600" dirty="0"/>
              <a:t>9</a:t>
            </a:r>
            <a:endParaRPr kumimoji="1" lang="ja-JP" altLang="en-US" sz="1600" dirty="0"/>
          </a:p>
        </p:txBody>
      </p:sp>
      <p:sp>
        <p:nvSpPr>
          <p:cNvPr id="47" name="テキスト ボックス 46"/>
          <p:cNvSpPr txBox="1"/>
          <p:nvPr/>
        </p:nvSpPr>
        <p:spPr>
          <a:xfrm>
            <a:off x="8888391" y="4222146"/>
            <a:ext cx="333255" cy="338554"/>
          </a:xfrm>
          <a:prstGeom prst="rect">
            <a:avLst/>
          </a:prstGeom>
          <a:noFill/>
        </p:spPr>
        <p:txBody>
          <a:bodyPr wrap="square" rtlCol="0">
            <a:spAutoFit/>
          </a:bodyPr>
          <a:lstStyle/>
          <a:p>
            <a:r>
              <a:rPr lang="en-US" altLang="ja-JP" sz="1600" dirty="0"/>
              <a:t>8</a:t>
            </a:r>
            <a:endParaRPr kumimoji="1" lang="ja-JP" altLang="en-US" sz="1600" dirty="0"/>
          </a:p>
        </p:txBody>
      </p:sp>
      <p:sp>
        <p:nvSpPr>
          <p:cNvPr id="49" name="テキスト ボックス 48"/>
          <p:cNvSpPr txBox="1"/>
          <p:nvPr/>
        </p:nvSpPr>
        <p:spPr>
          <a:xfrm>
            <a:off x="5138071" y="3334326"/>
            <a:ext cx="643125" cy="461665"/>
          </a:xfrm>
          <a:prstGeom prst="rect">
            <a:avLst/>
          </a:prstGeom>
          <a:noFill/>
        </p:spPr>
        <p:txBody>
          <a:bodyPr wrap="square" rtlCol="0">
            <a:spAutoFit/>
          </a:bodyPr>
          <a:lstStyle/>
          <a:p>
            <a:r>
              <a:rPr kumimoji="1" lang="en-US" altLang="ja-JP" sz="2400" b="1" dirty="0">
                <a:solidFill>
                  <a:schemeClr val="accent2"/>
                </a:solidFill>
              </a:rPr>
              <a:t>W1</a:t>
            </a:r>
            <a:endParaRPr kumimoji="1" lang="ja-JP" altLang="en-US" sz="2400" b="1" dirty="0">
              <a:solidFill>
                <a:schemeClr val="accent2"/>
              </a:solidFill>
            </a:endParaRPr>
          </a:p>
        </p:txBody>
      </p:sp>
      <p:sp>
        <p:nvSpPr>
          <p:cNvPr id="50" name="テキスト ボックス 49"/>
          <p:cNvSpPr txBox="1"/>
          <p:nvPr/>
        </p:nvSpPr>
        <p:spPr>
          <a:xfrm>
            <a:off x="6476174" y="3304927"/>
            <a:ext cx="643125" cy="461665"/>
          </a:xfrm>
          <a:prstGeom prst="rect">
            <a:avLst/>
          </a:prstGeom>
          <a:noFill/>
        </p:spPr>
        <p:txBody>
          <a:bodyPr wrap="square" rtlCol="0">
            <a:spAutoFit/>
          </a:bodyPr>
          <a:lstStyle/>
          <a:p>
            <a:r>
              <a:rPr kumimoji="1" lang="en-US" altLang="ja-JP" sz="2400" b="1" dirty="0">
                <a:solidFill>
                  <a:schemeClr val="accent2"/>
                </a:solidFill>
              </a:rPr>
              <a:t>W2</a:t>
            </a:r>
            <a:endParaRPr kumimoji="1" lang="ja-JP" altLang="en-US" sz="2400" b="1" dirty="0">
              <a:solidFill>
                <a:schemeClr val="accent2"/>
              </a:solidFill>
            </a:endParaRPr>
          </a:p>
        </p:txBody>
      </p:sp>
      <p:sp>
        <p:nvSpPr>
          <p:cNvPr id="51" name="テキスト ボックス 50"/>
          <p:cNvSpPr txBox="1"/>
          <p:nvPr/>
        </p:nvSpPr>
        <p:spPr>
          <a:xfrm>
            <a:off x="7814277" y="3304944"/>
            <a:ext cx="643125" cy="461665"/>
          </a:xfrm>
          <a:prstGeom prst="rect">
            <a:avLst/>
          </a:prstGeom>
          <a:noFill/>
        </p:spPr>
        <p:txBody>
          <a:bodyPr wrap="square" rtlCol="0">
            <a:spAutoFit/>
          </a:bodyPr>
          <a:lstStyle/>
          <a:p>
            <a:r>
              <a:rPr kumimoji="1" lang="en-US" altLang="ja-JP" sz="2400" b="1" dirty="0">
                <a:solidFill>
                  <a:schemeClr val="accent2"/>
                </a:solidFill>
              </a:rPr>
              <a:t>W3</a:t>
            </a:r>
            <a:endParaRPr kumimoji="1" lang="ja-JP" altLang="en-US" sz="2400" b="1" dirty="0">
              <a:solidFill>
                <a:schemeClr val="accent2"/>
              </a:solidFill>
            </a:endParaRPr>
          </a:p>
        </p:txBody>
      </p:sp>
      <p:sp>
        <p:nvSpPr>
          <p:cNvPr id="53" name="テキスト ボックス 52"/>
          <p:cNvSpPr txBox="1"/>
          <p:nvPr/>
        </p:nvSpPr>
        <p:spPr>
          <a:xfrm>
            <a:off x="5832712" y="2203306"/>
            <a:ext cx="550151" cy="461665"/>
          </a:xfrm>
          <a:prstGeom prst="rect">
            <a:avLst/>
          </a:prstGeom>
          <a:noFill/>
        </p:spPr>
        <p:txBody>
          <a:bodyPr wrap="square" rtlCol="0">
            <a:spAutoFit/>
          </a:bodyPr>
          <a:lstStyle/>
          <a:p>
            <a:r>
              <a:rPr kumimoji="1" lang="en-US" altLang="ja-JP" sz="2400" b="1" dirty="0">
                <a:solidFill>
                  <a:schemeClr val="accent2"/>
                </a:solidFill>
              </a:rPr>
              <a:t>b1</a:t>
            </a:r>
            <a:endParaRPr kumimoji="1" lang="ja-JP" altLang="en-US" sz="2400" b="1" dirty="0">
              <a:solidFill>
                <a:schemeClr val="accent2"/>
              </a:solidFill>
            </a:endParaRPr>
          </a:p>
        </p:txBody>
      </p:sp>
      <p:sp>
        <p:nvSpPr>
          <p:cNvPr id="54" name="テキスト ボックス 53"/>
          <p:cNvSpPr txBox="1"/>
          <p:nvPr/>
        </p:nvSpPr>
        <p:spPr>
          <a:xfrm>
            <a:off x="7178176" y="1357430"/>
            <a:ext cx="550151" cy="461665"/>
          </a:xfrm>
          <a:prstGeom prst="rect">
            <a:avLst/>
          </a:prstGeom>
          <a:noFill/>
        </p:spPr>
        <p:txBody>
          <a:bodyPr wrap="square" rtlCol="0">
            <a:spAutoFit/>
          </a:bodyPr>
          <a:lstStyle/>
          <a:p>
            <a:r>
              <a:rPr kumimoji="1" lang="en-US" altLang="ja-JP" sz="2400" b="1" dirty="0">
                <a:solidFill>
                  <a:schemeClr val="accent2"/>
                </a:solidFill>
              </a:rPr>
              <a:t>b2</a:t>
            </a:r>
            <a:endParaRPr kumimoji="1" lang="ja-JP" altLang="en-US" sz="2400" b="1" dirty="0">
              <a:solidFill>
                <a:schemeClr val="accent2"/>
              </a:solidFill>
            </a:endParaRPr>
          </a:p>
        </p:txBody>
      </p:sp>
      <p:sp>
        <p:nvSpPr>
          <p:cNvPr id="55" name="テキスト ボックス 54"/>
          <p:cNvSpPr txBox="1"/>
          <p:nvPr/>
        </p:nvSpPr>
        <p:spPr>
          <a:xfrm>
            <a:off x="8534843" y="1839116"/>
            <a:ext cx="550151" cy="461665"/>
          </a:xfrm>
          <a:prstGeom prst="rect">
            <a:avLst/>
          </a:prstGeom>
          <a:noFill/>
        </p:spPr>
        <p:txBody>
          <a:bodyPr wrap="square" rtlCol="0">
            <a:spAutoFit/>
          </a:bodyPr>
          <a:lstStyle/>
          <a:p>
            <a:r>
              <a:rPr kumimoji="1" lang="en-US" altLang="ja-JP" sz="2400" b="1" dirty="0">
                <a:solidFill>
                  <a:schemeClr val="accent2"/>
                </a:solidFill>
              </a:rPr>
              <a:t>b3</a:t>
            </a:r>
            <a:endParaRPr kumimoji="1" lang="ja-JP" altLang="en-US" sz="2400" b="1" dirty="0">
              <a:solidFill>
                <a:schemeClr val="accent2"/>
              </a:solidFill>
            </a:endParaRPr>
          </a:p>
        </p:txBody>
      </p:sp>
      <p:sp>
        <p:nvSpPr>
          <p:cNvPr id="63" name="テキスト ボックス 62"/>
          <p:cNvSpPr txBox="1"/>
          <p:nvPr/>
        </p:nvSpPr>
        <p:spPr>
          <a:xfrm>
            <a:off x="4971124" y="3654294"/>
            <a:ext cx="938077" cy="369332"/>
          </a:xfrm>
          <a:prstGeom prst="rect">
            <a:avLst/>
          </a:prstGeom>
          <a:noFill/>
        </p:spPr>
        <p:txBody>
          <a:bodyPr wrap="none" rtlCol="0">
            <a:spAutoFit/>
          </a:bodyPr>
          <a:lstStyle/>
          <a:p>
            <a:r>
              <a:rPr kumimoji="1" lang="en-US" altLang="ja-JP" dirty="0"/>
              <a:t>50x784</a:t>
            </a:r>
            <a:endParaRPr kumimoji="1" lang="ja-JP" altLang="en-US" dirty="0"/>
          </a:p>
        </p:txBody>
      </p:sp>
      <p:sp>
        <p:nvSpPr>
          <p:cNvPr id="64" name="テキスト ボックス 63"/>
          <p:cNvSpPr txBox="1"/>
          <p:nvPr/>
        </p:nvSpPr>
        <p:spPr>
          <a:xfrm>
            <a:off x="6337773" y="3623033"/>
            <a:ext cx="938077" cy="369332"/>
          </a:xfrm>
          <a:prstGeom prst="rect">
            <a:avLst/>
          </a:prstGeom>
          <a:noFill/>
        </p:spPr>
        <p:txBody>
          <a:bodyPr wrap="none" rtlCol="0">
            <a:spAutoFit/>
          </a:bodyPr>
          <a:lstStyle/>
          <a:p>
            <a:r>
              <a:rPr kumimoji="1" lang="en-US" altLang="ja-JP" dirty="0"/>
              <a:t>100x50</a:t>
            </a:r>
            <a:endParaRPr kumimoji="1" lang="ja-JP" altLang="en-US" dirty="0"/>
          </a:p>
        </p:txBody>
      </p:sp>
      <p:sp>
        <p:nvSpPr>
          <p:cNvPr id="65" name="テキスト ボックス 64"/>
          <p:cNvSpPr txBox="1"/>
          <p:nvPr/>
        </p:nvSpPr>
        <p:spPr>
          <a:xfrm>
            <a:off x="7651460" y="3627205"/>
            <a:ext cx="938077" cy="369332"/>
          </a:xfrm>
          <a:prstGeom prst="rect">
            <a:avLst/>
          </a:prstGeom>
          <a:noFill/>
        </p:spPr>
        <p:txBody>
          <a:bodyPr wrap="none" rtlCol="0">
            <a:spAutoFit/>
          </a:bodyPr>
          <a:lstStyle/>
          <a:p>
            <a:r>
              <a:rPr kumimoji="1" lang="en-US" altLang="ja-JP" dirty="0"/>
              <a:t>10x100</a:t>
            </a:r>
            <a:endParaRPr kumimoji="1" lang="ja-JP" altLang="en-US" dirty="0"/>
          </a:p>
        </p:txBody>
      </p:sp>
      <p:sp>
        <p:nvSpPr>
          <p:cNvPr id="2" name="タイトル 1"/>
          <p:cNvSpPr>
            <a:spLocks noGrp="1"/>
          </p:cNvSpPr>
          <p:nvPr>
            <p:ph type="title"/>
          </p:nvPr>
        </p:nvSpPr>
        <p:spPr>
          <a:xfrm>
            <a:off x="838200" y="365125"/>
            <a:ext cx="10515600" cy="1325563"/>
          </a:xfrm>
        </p:spPr>
        <p:txBody>
          <a:bodyPr>
            <a:normAutofit/>
          </a:bodyPr>
          <a:lstStyle/>
          <a:p>
            <a:r>
              <a:rPr lang="ja-JP" altLang="en-US" sz="3200" dirty="0"/>
              <a:t>結果を先に言っておきますと、ディープラーニングによる文字認識とは、こういうことができます</a:t>
            </a:r>
            <a:endParaRPr kumimoji="1" lang="ja-JP" altLang="en-US" sz="3200" dirty="0"/>
          </a:p>
        </p:txBody>
      </p:sp>
      <p:pic>
        <p:nvPicPr>
          <p:cNvPr id="32" name="図 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4625" y="2231516"/>
            <a:ext cx="2517481" cy="2608485"/>
          </a:xfrm>
          <a:prstGeom prst="rect">
            <a:avLst/>
          </a:prstGeom>
        </p:spPr>
      </p:pic>
      <p:sp>
        <p:nvSpPr>
          <p:cNvPr id="5" name="テキスト ボックス 4"/>
          <p:cNvSpPr txBox="1"/>
          <p:nvPr/>
        </p:nvSpPr>
        <p:spPr>
          <a:xfrm>
            <a:off x="1691098" y="5520212"/>
            <a:ext cx="10270760" cy="1200329"/>
          </a:xfrm>
          <a:prstGeom prst="rect">
            <a:avLst/>
          </a:prstGeom>
          <a:noFill/>
        </p:spPr>
        <p:txBody>
          <a:bodyPr wrap="none" rtlCol="0">
            <a:spAutoFit/>
          </a:bodyPr>
          <a:lstStyle/>
          <a:p>
            <a:r>
              <a:rPr lang="en-US" altLang="ja-JP" sz="2400" dirty="0"/>
              <a:t>W1, W2, W3, b1, b2, b3 (</a:t>
            </a:r>
            <a:r>
              <a:rPr lang="ja-JP" altLang="en-US" sz="2400" dirty="0"/>
              <a:t>全部で</a:t>
            </a:r>
            <a:r>
              <a:rPr lang="en-US" altLang="ja-JP" sz="2400" dirty="0"/>
              <a:t>45,350</a:t>
            </a:r>
            <a:r>
              <a:rPr lang="ja-JP" altLang="en-US" sz="2400" dirty="0"/>
              <a:t>個の数字</a:t>
            </a:r>
            <a:r>
              <a:rPr lang="en-US" altLang="ja-JP" sz="2400" dirty="0"/>
              <a:t>)</a:t>
            </a:r>
            <a:r>
              <a:rPr lang="ja-JP" altLang="en-US" sz="2400" dirty="0"/>
              <a:t>それぞれ</a:t>
            </a:r>
            <a:r>
              <a:rPr kumimoji="1" lang="ja-JP" altLang="en-US" sz="2400" dirty="0"/>
              <a:t>に</a:t>
            </a:r>
            <a:endParaRPr kumimoji="1" lang="en-US" altLang="ja-JP" sz="2400" dirty="0"/>
          </a:p>
          <a:p>
            <a:r>
              <a:rPr kumimoji="1" lang="ja-JP" altLang="en-US" sz="2400" b="1" dirty="0">
                <a:solidFill>
                  <a:schemeClr val="accent2"/>
                </a:solidFill>
              </a:rPr>
              <a:t>“絶妙な組み合わせの数字”</a:t>
            </a:r>
            <a:r>
              <a:rPr lang="ja-JP" altLang="en-US" sz="2400" b="1" dirty="0">
                <a:solidFill>
                  <a:schemeClr val="accent2"/>
                </a:solidFill>
              </a:rPr>
              <a:t> </a:t>
            </a:r>
            <a:r>
              <a:rPr kumimoji="1" lang="ja-JP" altLang="en-US" sz="2400" dirty="0"/>
              <a:t>を置いたら、これができてしまう！</a:t>
            </a:r>
            <a:endParaRPr kumimoji="1" lang="en-US" altLang="ja-JP" sz="2400" dirty="0"/>
          </a:p>
          <a:p>
            <a:r>
              <a:rPr lang="ja-JP" altLang="en-US" sz="2400" dirty="0"/>
              <a:t>これが、ディープな</a:t>
            </a:r>
            <a:r>
              <a:rPr lang="en-US" altLang="ja-JP" sz="2400" dirty="0"/>
              <a:t>(</a:t>
            </a:r>
            <a:r>
              <a:rPr lang="ja-JP" altLang="en-US" sz="2400" dirty="0"/>
              <a:t>多層構造の</a:t>
            </a:r>
            <a:r>
              <a:rPr lang="en-US" altLang="ja-JP" sz="2400" dirty="0"/>
              <a:t>)</a:t>
            </a:r>
            <a:r>
              <a:rPr lang="ja-JP" altLang="en-US" sz="2400" dirty="0"/>
              <a:t>ニューラルネットワークの不思議な力！</a:t>
            </a:r>
          </a:p>
        </p:txBody>
      </p:sp>
      <p:sp>
        <p:nvSpPr>
          <p:cNvPr id="62" name="テキスト ボックス 61"/>
          <p:cNvSpPr txBox="1"/>
          <p:nvPr/>
        </p:nvSpPr>
        <p:spPr>
          <a:xfrm>
            <a:off x="9147754" y="2442308"/>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-2.2</a:t>
            </a:r>
            <a:endParaRPr kumimoji="1" lang="ja-JP" altLang="en-US" sz="1600" dirty="0">
              <a:latin typeface="Courier New" panose="02070309020205020404" pitchFamily="49" charset="0"/>
              <a:cs typeface="Courier New" panose="02070309020205020404" pitchFamily="49" charset="0"/>
            </a:endParaRPr>
          </a:p>
        </p:txBody>
      </p:sp>
      <p:sp>
        <p:nvSpPr>
          <p:cNvPr id="66" name="テキスト ボックス 65"/>
          <p:cNvSpPr txBox="1"/>
          <p:nvPr/>
        </p:nvSpPr>
        <p:spPr>
          <a:xfrm>
            <a:off x="9147754" y="2187405"/>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4.9</a:t>
            </a:r>
            <a:endParaRPr kumimoji="1" lang="ja-JP" altLang="en-US" sz="1600" dirty="0">
              <a:latin typeface="Courier New" panose="02070309020205020404" pitchFamily="49" charset="0"/>
              <a:cs typeface="Courier New" panose="02070309020205020404" pitchFamily="49" charset="0"/>
            </a:endParaRPr>
          </a:p>
        </p:txBody>
      </p:sp>
      <p:sp>
        <p:nvSpPr>
          <p:cNvPr id="67" name="テキスト ボックス 66"/>
          <p:cNvSpPr txBox="1"/>
          <p:nvPr/>
        </p:nvSpPr>
        <p:spPr>
          <a:xfrm>
            <a:off x="9147754" y="2697211"/>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-1.3</a:t>
            </a:r>
            <a:endParaRPr kumimoji="1" lang="ja-JP" altLang="en-US" sz="1600" dirty="0">
              <a:latin typeface="Courier New" panose="02070309020205020404" pitchFamily="49" charset="0"/>
              <a:cs typeface="Courier New" panose="02070309020205020404" pitchFamily="49" charset="0"/>
            </a:endParaRPr>
          </a:p>
        </p:txBody>
      </p:sp>
      <p:sp>
        <p:nvSpPr>
          <p:cNvPr id="68" name="テキスト ボックス 67"/>
          <p:cNvSpPr txBox="1"/>
          <p:nvPr/>
        </p:nvSpPr>
        <p:spPr>
          <a:xfrm>
            <a:off x="9147754" y="2952114"/>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-1.1</a:t>
            </a:r>
            <a:endParaRPr kumimoji="1" lang="ja-JP" altLang="en-US" sz="1600" dirty="0">
              <a:latin typeface="Courier New" panose="02070309020205020404" pitchFamily="49" charset="0"/>
              <a:cs typeface="Courier New" panose="02070309020205020404" pitchFamily="49" charset="0"/>
            </a:endParaRPr>
          </a:p>
        </p:txBody>
      </p:sp>
      <p:sp>
        <p:nvSpPr>
          <p:cNvPr id="69" name="テキスト ボックス 68"/>
          <p:cNvSpPr txBox="1"/>
          <p:nvPr/>
        </p:nvSpPr>
        <p:spPr>
          <a:xfrm>
            <a:off x="9147754" y="3461920"/>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4.1</a:t>
            </a:r>
            <a:endParaRPr kumimoji="1" lang="ja-JP" altLang="en-US" sz="1600" dirty="0">
              <a:latin typeface="Courier New" panose="02070309020205020404" pitchFamily="49" charset="0"/>
              <a:cs typeface="Courier New" panose="02070309020205020404" pitchFamily="49" charset="0"/>
            </a:endParaRPr>
          </a:p>
        </p:txBody>
      </p:sp>
      <p:sp>
        <p:nvSpPr>
          <p:cNvPr id="70" name="テキスト ボックス 69"/>
          <p:cNvSpPr txBox="1"/>
          <p:nvPr/>
        </p:nvSpPr>
        <p:spPr>
          <a:xfrm>
            <a:off x="9147754" y="3207017"/>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2</a:t>
            </a:r>
            <a:r>
              <a:rPr kumimoji="1" lang="en-US" altLang="ja-JP" sz="1600" dirty="0">
                <a:latin typeface="Courier New" panose="02070309020205020404" pitchFamily="49" charset="0"/>
                <a:cs typeface="Courier New" panose="02070309020205020404" pitchFamily="49" charset="0"/>
              </a:rPr>
              <a:t>.7</a:t>
            </a:r>
            <a:endParaRPr kumimoji="1" lang="ja-JP" altLang="en-US" sz="1600" dirty="0">
              <a:latin typeface="Courier New" panose="02070309020205020404" pitchFamily="49" charset="0"/>
              <a:cs typeface="Courier New" panose="02070309020205020404" pitchFamily="49" charset="0"/>
            </a:endParaRPr>
          </a:p>
        </p:txBody>
      </p:sp>
      <p:sp>
        <p:nvSpPr>
          <p:cNvPr id="71" name="テキスト ボックス 70"/>
          <p:cNvSpPr txBox="1"/>
          <p:nvPr/>
        </p:nvSpPr>
        <p:spPr>
          <a:xfrm>
            <a:off x="9147754" y="3716823"/>
            <a:ext cx="298480" cy="338554"/>
          </a:xfrm>
          <a:prstGeom prst="rect">
            <a:avLst/>
          </a:prstGeom>
          <a:noFill/>
        </p:spPr>
        <p:txBody>
          <a:bodyPr wrap="none" rtlCol="0">
            <a:normAutofit/>
          </a:bodyPr>
          <a:lstStyle/>
          <a:p>
            <a:r>
              <a:rPr lang="en-US" altLang="ja-JP" sz="1600" b="1" dirty="0">
                <a:latin typeface="Courier New" panose="02070309020205020404" pitchFamily="49" charset="0"/>
                <a:cs typeface="Courier New" panose="02070309020205020404" pitchFamily="49" charset="0"/>
              </a:rPr>
              <a:t> 7.6</a:t>
            </a:r>
            <a:endParaRPr kumimoji="1" lang="ja-JP" altLang="en-US" sz="1600" b="1" dirty="0">
              <a:latin typeface="Courier New" panose="02070309020205020404" pitchFamily="49" charset="0"/>
              <a:cs typeface="Courier New" panose="02070309020205020404" pitchFamily="49" charset="0"/>
            </a:endParaRPr>
          </a:p>
        </p:txBody>
      </p:sp>
      <p:sp>
        <p:nvSpPr>
          <p:cNvPr id="72" name="テキスト ボックス 71"/>
          <p:cNvSpPr txBox="1"/>
          <p:nvPr/>
        </p:nvSpPr>
        <p:spPr>
          <a:xfrm>
            <a:off x="9147754" y="3971726"/>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-3.2</a:t>
            </a:r>
            <a:endParaRPr kumimoji="1" lang="ja-JP" altLang="en-US" sz="1600" dirty="0">
              <a:latin typeface="Courier New" panose="02070309020205020404" pitchFamily="49" charset="0"/>
              <a:cs typeface="Courier New" panose="02070309020205020404" pitchFamily="49" charset="0"/>
            </a:endParaRPr>
          </a:p>
        </p:txBody>
      </p:sp>
      <p:sp>
        <p:nvSpPr>
          <p:cNvPr id="73" name="テキスト ボックス 72"/>
          <p:cNvSpPr txBox="1"/>
          <p:nvPr/>
        </p:nvSpPr>
        <p:spPr>
          <a:xfrm>
            <a:off x="9147754" y="4481536"/>
            <a:ext cx="298480" cy="338554"/>
          </a:xfrm>
          <a:prstGeom prst="rect">
            <a:avLst/>
          </a:prstGeom>
          <a:noFill/>
        </p:spPr>
        <p:txBody>
          <a:bodyPr wrap="none" rtlCol="0">
            <a:normAutofit/>
          </a:bodyPr>
          <a:lstStyle/>
          <a:p>
            <a:r>
              <a:rPr lang="en-US" altLang="ja-JP" sz="1600" dirty="0">
                <a:latin typeface="Courier New" panose="02070309020205020404" pitchFamily="49" charset="0"/>
                <a:cs typeface="Courier New" panose="02070309020205020404" pitchFamily="49" charset="0"/>
              </a:rPr>
              <a:t> 3.1</a:t>
            </a:r>
            <a:endParaRPr kumimoji="1" lang="ja-JP" altLang="en-US" sz="1600" dirty="0">
              <a:latin typeface="Courier New" panose="02070309020205020404" pitchFamily="49" charset="0"/>
              <a:cs typeface="Courier New" panose="02070309020205020404" pitchFamily="49" charset="0"/>
            </a:endParaRPr>
          </a:p>
        </p:txBody>
      </p:sp>
      <p:sp>
        <p:nvSpPr>
          <p:cNvPr id="74" name="テキスト ボックス 73"/>
          <p:cNvSpPr txBox="1"/>
          <p:nvPr/>
        </p:nvSpPr>
        <p:spPr>
          <a:xfrm>
            <a:off x="9147754" y="4226629"/>
            <a:ext cx="298480" cy="338554"/>
          </a:xfrm>
          <a:prstGeom prst="rect">
            <a:avLst/>
          </a:prstGeom>
          <a:noFill/>
        </p:spPr>
        <p:txBody>
          <a:bodyPr wrap="none" rtlCol="0">
            <a:normAutofit/>
          </a:bodyPr>
          <a:lstStyle/>
          <a:p>
            <a:r>
              <a:rPr kumimoji="1" lang="en-US" altLang="ja-JP" sz="1600" dirty="0">
                <a:latin typeface="Courier New" panose="02070309020205020404" pitchFamily="49" charset="0"/>
                <a:cs typeface="Courier New" panose="02070309020205020404" pitchFamily="49" charset="0"/>
              </a:rPr>
              <a:t> 5.3</a:t>
            </a:r>
            <a:endParaRPr kumimoji="1" lang="ja-JP" altLang="en-US" sz="1600" dirty="0">
              <a:latin typeface="Courier New" panose="02070309020205020404" pitchFamily="49" charset="0"/>
              <a:cs typeface="Courier New" panose="02070309020205020404" pitchFamily="49" charset="0"/>
            </a:endParaRPr>
          </a:p>
        </p:txBody>
      </p:sp>
      <p:sp>
        <p:nvSpPr>
          <p:cNvPr id="11" name="テキスト ボックス 10"/>
          <p:cNvSpPr txBox="1"/>
          <p:nvPr/>
        </p:nvSpPr>
        <p:spPr>
          <a:xfrm>
            <a:off x="10065129" y="2817087"/>
            <a:ext cx="2116479" cy="2031325"/>
          </a:xfrm>
          <a:prstGeom prst="rect">
            <a:avLst/>
          </a:prstGeom>
          <a:noFill/>
        </p:spPr>
        <p:txBody>
          <a:bodyPr wrap="square" rtlCol="0">
            <a:spAutoFit/>
          </a:bodyPr>
          <a:lstStyle/>
          <a:p>
            <a:r>
              <a:rPr kumimoji="1" lang="ja-JP" altLang="en-US" b="1" dirty="0">
                <a:solidFill>
                  <a:srgbClr val="0070C0"/>
                </a:solidFill>
              </a:rPr>
              <a:t>入力に放り込んだ数字に対応した箇所が大きな数値として出力される。この例の場「</a:t>
            </a:r>
            <a:r>
              <a:rPr kumimoji="1" lang="en-US" altLang="ja-JP" b="1" dirty="0">
                <a:solidFill>
                  <a:srgbClr val="0070C0"/>
                </a:solidFill>
              </a:rPr>
              <a:t>6</a:t>
            </a:r>
            <a:r>
              <a:rPr kumimoji="1" lang="ja-JP" altLang="en-US" b="1" dirty="0">
                <a:solidFill>
                  <a:srgbClr val="0070C0"/>
                </a:solidFill>
              </a:rPr>
              <a:t>」のところが大きい数値になる。</a:t>
            </a:r>
            <a:endParaRPr kumimoji="1" lang="en-US" altLang="ja-JP" b="1" dirty="0">
              <a:solidFill>
                <a:srgbClr val="0070C0"/>
              </a:solidFill>
            </a:endParaRPr>
          </a:p>
        </p:txBody>
      </p:sp>
      <p:sp>
        <p:nvSpPr>
          <p:cNvPr id="12" name="テキスト ボックス 11"/>
          <p:cNvSpPr txBox="1"/>
          <p:nvPr/>
        </p:nvSpPr>
        <p:spPr>
          <a:xfrm>
            <a:off x="9802292" y="1653251"/>
            <a:ext cx="2159566" cy="307777"/>
          </a:xfrm>
          <a:prstGeom prst="rect">
            <a:avLst/>
          </a:prstGeom>
          <a:noFill/>
        </p:spPr>
        <p:txBody>
          <a:bodyPr wrap="square" rtlCol="0">
            <a:spAutoFit/>
          </a:bodyPr>
          <a:lstStyle/>
          <a:p>
            <a:r>
              <a:rPr kumimoji="1" lang="ja-JP" altLang="en-US" sz="1400" dirty="0"/>
              <a:t>これらの数字は適当な例</a:t>
            </a:r>
          </a:p>
        </p:txBody>
      </p:sp>
      <p:sp>
        <p:nvSpPr>
          <p:cNvPr id="13" name="フリーフォーム: 図形 12"/>
          <p:cNvSpPr/>
          <p:nvPr/>
        </p:nvSpPr>
        <p:spPr>
          <a:xfrm flipV="1">
            <a:off x="9529362" y="1807140"/>
            <a:ext cx="286972" cy="438625"/>
          </a:xfrm>
          <a:custGeom>
            <a:avLst/>
            <a:gdLst>
              <a:gd name="connsiteX0" fmla="*/ 286972 w 286972"/>
              <a:gd name="connsiteY0" fmla="*/ 347730 h 347730"/>
              <a:gd name="connsiteX1" fmla="*/ 29395 w 286972"/>
              <a:gd name="connsiteY1" fmla="*/ 244699 h 347730"/>
              <a:gd name="connsiteX2" fmla="*/ 16516 w 286972"/>
              <a:gd name="connsiteY2" fmla="*/ 0 h 347730"/>
            </a:gdLst>
            <a:ahLst/>
            <a:cxnLst>
              <a:cxn ang="0">
                <a:pos x="connsiteX0" y="connsiteY0"/>
              </a:cxn>
              <a:cxn ang="0">
                <a:pos x="connsiteX1" y="connsiteY1"/>
              </a:cxn>
              <a:cxn ang="0">
                <a:pos x="connsiteX2" y="connsiteY2"/>
              </a:cxn>
            </a:cxnLst>
            <a:rect l="l" t="t" r="r" b="b"/>
            <a:pathLst>
              <a:path w="286972" h="347730">
                <a:moveTo>
                  <a:pt x="286972" y="347730"/>
                </a:moveTo>
                <a:cubicBezTo>
                  <a:pt x="180721" y="325192"/>
                  <a:pt x="74471" y="302654"/>
                  <a:pt x="29395" y="244699"/>
                </a:cubicBezTo>
                <a:cubicBezTo>
                  <a:pt x="-15681" y="186744"/>
                  <a:pt x="417" y="93372"/>
                  <a:pt x="16516"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左矢印 3"/>
          <p:cNvSpPr/>
          <p:nvPr/>
        </p:nvSpPr>
        <p:spPr>
          <a:xfrm>
            <a:off x="9802292" y="3735436"/>
            <a:ext cx="262837" cy="2257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5526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kumimoji="1" lang="ja-JP" altLang="en-US" dirty="0"/>
              <a:t>ディープラーニングにおける学習とは</a:t>
            </a:r>
          </a:p>
        </p:txBody>
      </p:sp>
      <p:pic>
        <p:nvPicPr>
          <p:cNvPr id="35" name="図 3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87791" y="4191042"/>
            <a:ext cx="2695546" cy="2115837"/>
          </a:xfrm>
          <a:prstGeom prst="rect">
            <a:avLst/>
          </a:prstGeom>
        </p:spPr>
      </p:pic>
      <p:pic>
        <p:nvPicPr>
          <p:cNvPr id="36" name="図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47525" y="4166590"/>
            <a:ext cx="884170" cy="2197390"/>
          </a:xfrm>
          <a:prstGeom prst="rect">
            <a:avLst/>
          </a:prstGeom>
        </p:spPr>
      </p:pic>
      <p:sp>
        <p:nvSpPr>
          <p:cNvPr id="38" name="テキスト ボックス 37"/>
          <p:cNvSpPr txBox="1"/>
          <p:nvPr/>
        </p:nvSpPr>
        <p:spPr>
          <a:xfrm>
            <a:off x="7949220" y="4624153"/>
            <a:ext cx="189647" cy="161832"/>
          </a:xfrm>
          <a:prstGeom prst="rect">
            <a:avLst/>
          </a:prstGeom>
          <a:noFill/>
        </p:spPr>
        <p:txBody>
          <a:bodyPr wrap="square" rtlCol="0">
            <a:spAutoFit/>
          </a:bodyPr>
          <a:lstStyle/>
          <a:p>
            <a:r>
              <a:rPr kumimoji="1" lang="en-US" altLang="ja-JP" sz="400" dirty="0"/>
              <a:t>1</a:t>
            </a:r>
            <a:endParaRPr kumimoji="1" lang="ja-JP" altLang="en-US" sz="400" dirty="0"/>
          </a:p>
        </p:txBody>
      </p:sp>
      <p:sp>
        <p:nvSpPr>
          <p:cNvPr id="39" name="テキスト ボックス 38"/>
          <p:cNvSpPr txBox="1"/>
          <p:nvPr/>
        </p:nvSpPr>
        <p:spPr>
          <a:xfrm>
            <a:off x="7949220" y="4479095"/>
            <a:ext cx="189647" cy="161832"/>
          </a:xfrm>
          <a:prstGeom prst="rect">
            <a:avLst/>
          </a:prstGeom>
          <a:noFill/>
        </p:spPr>
        <p:txBody>
          <a:bodyPr wrap="square" rtlCol="0">
            <a:spAutoFit/>
          </a:bodyPr>
          <a:lstStyle/>
          <a:p>
            <a:r>
              <a:rPr kumimoji="1" lang="en-US" altLang="ja-JP" sz="400" dirty="0"/>
              <a:t>0</a:t>
            </a:r>
            <a:endParaRPr kumimoji="1" lang="ja-JP" altLang="en-US" sz="400" dirty="0"/>
          </a:p>
        </p:txBody>
      </p:sp>
      <p:sp>
        <p:nvSpPr>
          <p:cNvPr id="40" name="テキスト ボックス 39"/>
          <p:cNvSpPr txBox="1"/>
          <p:nvPr/>
        </p:nvSpPr>
        <p:spPr>
          <a:xfrm>
            <a:off x="7949220" y="4769212"/>
            <a:ext cx="189647" cy="161832"/>
          </a:xfrm>
          <a:prstGeom prst="rect">
            <a:avLst/>
          </a:prstGeom>
          <a:noFill/>
        </p:spPr>
        <p:txBody>
          <a:bodyPr wrap="square" rtlCol="0">
            <a:spAutoFit/>
          </a:bodyPr>
          <a:lstStyle/>
          <a:p>
            <a:r>
              <a:rPr kumimoji="1" lang="en-US" altLang="ja-JP" sz="400" dirty="0"/>
              <a:t>2</a:t>
            </a:r>
            <a:endParaRPr kumimoji="1" lang="ja-JP" altLang="en-US" sz="400" dirty="0"/>
          </a:p>
        </p:txBody>
      </p:sp>
      <p:sp>
        <p:nvSpPr>
          <p:cNvPr id="41" name="テキスト ボックス 40"/>
          <p:cNvSpPr txBox="1"/>
          <p:nvPr/>
        </p:nvSpPr>
        <p:spPr>
          <a:xfrm>
            <a:off x="7949220" y="4914271"/>
            <a:ext cx="189647" cy="161832"/>
          </a:xfrm>
          <a:prstGeom prst="rect">
            <a:avLst/>
          </a:prstGeom>
          <a:noFill/>
        </p:spPr>
        <p:txBody>
          <a:bodyPr wrap="square" rtlCol="0">
            <a:spAutoFit/>
          </a:bodyPr>
          <a:lstStyle/>
          <a:p>
            <a:r>
              <a:rPr kumimoji="1" lang="en-US" altLang="ja-JP" sz="400" dirty="0"/>
              <a:t>3</a:t>
            </a:r>
            <a:endParaRPr kumimoji="1" lang="ja-JP" altLang="en-US" sz="400" dirty="0"/>
          </a:p>
        </p:txBody>
      </p:sp>
      <p:sp>
        <p:nvSpPr>
          <p:cNvPr id="42" name="テキスト ボックス 41"/>
          <p:cNvSpPr txBox="1"/>
          <p:nvPr/>
        </p:nvSpPr>
        <p:spPr>
          <a:xfrm>
            <a:off x="7949220" y="5204390"/>
            <a:ext cx="189647" cy="161832"/>
          </a:xfrm>
          <a:prstGeom prst="rect">
            <a:avLst/>
          </a:prstGeom>
          <a:noFill/>
        </p:spPr>
        <p:txBody>
          <a:bodyPr wrap="square" rtlCol="0">
            <a:spAutoFit/>
          </a:bodyPr>
          <a:lstStyle/>
          <a:p>
            <a:r>
              <a:rPr kumimoji="1" lang="en-US" altLang="ja-JP" sz="400" dirty="0"/>
              <a:t>5</a:t>
            </a:r>
            <a:endParaRPr kumimoji="1" lang="ja-JP" altLang="en-US" sz="400" dirty="0"/>
          </a:p>
        </p:txBody>
      </p:sp>
      <p:sp>
        <p:nvSpPr>
          <p:cNvPr id="43" name="テキスト ボックス 42"/>
          <p:cNvSpPr txBox="1"/>
          <p:nvPr/>
        </p:nvSpPr>
        <p:spPr>
          <a:xfrm>
            <a:off x="7949220" y="5059330"/>
            <a:ext cx="189647" cy="161832"/>
          </a:xfrm>
          <a:prstGeom prst="rect">
            <a:avLst/>
          </a:prstGeom>
          <a:noFill/>
        </p:spPr>
        <p:txBody>
          <a:bodyPr wrap="square" rtlCol="0">
            <a:spAutoFit/>
          </a:bodyPr>
          <a:lstStyle/>
          <a:p>
            <a:r>
              <a:rPr lang="en-US" altLang="ja-JP" sz="400" dirty="0"/>
              <a:t>4</a:t>
            </a:r>
            <a:endParaRPr kumimoji="1" lang="ja-JP" altLang="en-US" sz="400" dirty="0"/>
          </a:p>
        </p:txBody>
      </p:sp>
      <p:sp>
        <p:nvSpPr>
          <p:cNvPr id="44" name="テキスト ボックス 43"/>
          <p:cNvSpPr txBox="1"/>
          <p:nvPr/>
        </p:nvSpPr>
        <p:spPr>
          <a:xfrm>
            <a:off x="7949220" y="5349449"/>
            <a:ext cx="189647" cy="161832"/>
          </a:xfrm>
          <a:prstGeom prst="rect">
            <a:avLst/>
          </a:prstGeom>
          <a:noFill/>
        </p:spPr>
        <p:txBody>
          <a:bodyPr wrap="square" rtlCol="0">
            <a:spAutoFit/>
          </a:bodyPr>
          <a:lstStyle/>
          <a:p>
            <a:r>
              <a:rPr kumimoji="1" lang="en-US" altLang="ja-JP" sz="400" dirty="0"/>
              <a:t>6</a:t>
            </a:r>
            <a:endParaRPr kumimoji="1" lang="ja-JP" altLang="en-US" sz="400" dirty="0"/>
          </a:p>
        </p:txBody>
      </p:sp>
      <p:sp>
        <p:nvSpPr>
          <p:cNvPr id="45" name="テキスト ボックス 44"/>
          <p:cNvSpPr txBox="1"/>
          <p:nvPr/>
        </p:nvSpPr>
        <p:spPr>
          <a:xfrm>
            <a:off x="7949220" y="5494508"/>
            <a:ext cx="189647" cy="161832"/>
          </a:xfrm>
          <a:prstGeom prst="rect">
            <a:avLst/>
          </a:prstGeom>
          <a:noFill/>
        </p:spPr>
        <p:txBody>
          <a:bodyPr wrap="square" rtlCol="0">
            <a:spAutoFit/>
          </a:bodyPr>
          <a:lstStyle/>
          <a:p>
            <a:r>
              <a:rPr kumimoji="1" lang="en-US" altLang="ja-JP" sz="400" dirty="0"/>
              <a:t>7</a:t>
            </a:r>
            <a:endParaRPr kumimoji="1" lang="ja-JP" altLang="en-US" sz="400" dirty="0"/>
          </a:p>
        </p:txBody>
      </p:sp>
      <p:sp>
        <p:nvSpPr>
          <p:cNvPr id="46" name="テキスト ボックス 45"/>
          <p:cNvSpPr txBox="1"/>
          <p:nvPr/>
        </p:nvSpPr>
        <p:spPr>
          <a:xfrm>
            <a:off x="7949220" y="5784628"/>
            <a:ext cx="189647" cy="161832"/>
          </a:xfrm>
          <a:prstGeom prst="rect">
            <a:avLst/>
          </a:prstGeom>
          <a:noFill/>
        </p:spPr>
        <p:txBody>
          <a:bodyPr wrap="square" rtlCol="0">
            <a:spAutoFit/>
          </a:bodyPr>
          <a:lstStyle/>
          <a:p>
            <a:r>
              <a:rPr kumimoji="1" lang="en-US" altLang="ja-JP" sz="400" dirty="0"/>
              <a:t>9</a:t>
            </a:r>
            <a:endParaRPr kumimoji="1" lang="ja-JP" altLang="en-US" sz="400" dirty="0"/>
          </a:p>
        </p:txBody>
      </p:sp>
      <p:sp>
        <p:nvSpPr>
          <p:cNvPr id="47" name="テキスト ボックス 46"/>
          <p:cNvSpPr txBox="1"/>
          <p:nvPr/>
        </p:nvSpPr>
        <p:spPr>
          <a:xfrm>
            <a:off x="7949220" y="5639566"/>
            <a:ext cx="189647" cy="161832"/>
          </a:xfrm>
          <a:prstGeom prst="rect">
            <a:avLst/>
          </a:prstGeom>
          <a:noFill/>
        </p:spPr>
        <p:txBody>
          <a:bodyPr wrap="square" rtlCol="0">
            <a:spAutoFit/>
          </a:bodyPr>
          <a:lstStyle/>
          <a:p>
            <a:r>
              <a:rPr lang="en-US" altLang="ja-JP" sz="400" dirty="0"/>
              <a:t>8</a:t>
            </a:r>
            <a:endParaRPr kumimoji="1" lang="ja-JP" altLang="en-US" sz="400" dirty="0"/>
          </a:p>
        </p:txBody>
      </p:sp>
      <p:sp>
        <p:nvSpPr>
          <p:cNvPr id="49" name="テキスト ボックス 48"/>
          <p:cNvSpPr txBox="1"/>
          <p:nvPr/>
        </p:nvSpPr>
        <p:spPr>
          <a:xfrm>
            <a:off x="5763489" y="5082813"/>
            <a:ext cx="529312" cy="369332"/>
          </a:xfrm>
          <a:prstGeom prst="rect">
            <a:avLst/>
          </a:prstGeom>
          <a:noFill/>
        </p:spPr>
        <p:txBody>
          <a:bodyPr wrap="none" rtlCol="0">
            <a:spAutoFit/>
          </a:bodyPr>
          <a:lstStyle/>
          <a:p>
            <a:r>
              <a:rPr kumimoji="1" lang="en-US" altLang="ja-JP" b="1" dirty="0"/>
              <a:t>W1</a:t>
            </a:r>
            <a:endParaRPr kumimoji="1" lang="ja-JP" altLang="en-US" b="1" dirty="0"/>
          </a:p>
        </p:txBody>
      </p:sp>
      <p:sp>
        <p:nvSpPr>
          <p:cNvPr id="50" name="テキスト ボックス 49"/>
          <p:cNvSpPr txBox="1"/>
          <p:nvPr/>
        </p:nvSpPr>
        <p:spPr>
          <a:xfrm>
            <a:off x="6524970" y="5066083"/>
            <a:ext cx="529312" cy="369332"/>
          </a:xfrm>
          <a:prstGeom prst="rect">
            <a:avLst/>
          </a:prstGeom>
          <a:noFill/>
        </p:spPr>
        <p:txBody>
          <a:bodyPr wrap="none" rtlCol="0">
            <a:spAutoFit/>
          </a:bodyPr>
          <a:lstStyle/>
          <a:p>
            <a:r>
              <a:rPr kumimoji="1" lang="en-US" altLang="ja-JP" b="1" dirty="0"/>
              <a:t>W2</a:t>
            </a:r>
            <a:endParaRPr kumimoji="1" lang="ja-JP" altLang="en-US" b="1" dirty="0"/>
          </a:p>
        </p:txBody>
      </p:sp>
      <p:sp>
        <p:nvSpPr>
          <p:cNvPr id="51" name="テキスト ボックス 50"/>
          <p:cNvSpPr txBox="1"/>
          <p:nvPr/>
        </p:nvSpPr>
        <p:spPr>
          <a:xfrm>
            <a:off x="7286452" y="5066094"/>
            <a:ext cx="529312" cy="369332"/>
          </a:xfrm>
          <a:prstGeom prst="rect">
            <a:avLst/>
          </a:prstGeom>
          <a:noFill/>
        </p:spPr>
        <p:txBody>
          <a:bodyPr wrap="none" rtlCol="0">
            <a:spAutoFit/>
          </a:bodyPr>
          <a:lstStyle/>
          <a:p>
            <a:r>
              <a:rPr kumimoji="1" lang="en-US" altLang="ja-JP" b="1" dirty="0"/>
              <a:t>W3</a:t>
            </a:r>
            <a:endParaRPr kumimoji="1" lang="ja-JP" altLang="en-US" b="1" dirty="0"/>
          </a:p>
        </p:txBody>
      </p:sp>
      <p:sp>
        <p:nvSpPr>
          <p:cNvPr id="52" name="テキスト ボックス 51"/>
          <p:cNvSpPr txBox="1"/>
          <p:nvPr/>
        </p:nvSpPr>
        <p:spPr>
          <a:xfrm>
            <a:off x="5475214" y="6313896"/>
            <a:ext cx="198137" cy="210383"/>
          </a:xfrm>
          <a:prstGeom prst="rect">
            <a:avLst/>
          </a:prstGeom>
          <a:noFill/>
        </p:spPr>
        <p:txBody>
          <a:bodyPr wrap="square" rtlCol="0">
            <a:spAutoFit/>
          </a:bodyPr>
          <a:lstStyle/>
          <a:p>
            <a:r>
              <a:rPr kumimoji="1" lang="en-US" altLang="ja-JP" sz="700" b="1" dirty="0"/>
              <a:t>x</a:t>
            </a:r>
            <a:endParaRPr kumimoji="1" lang="ja-JP" altLang="en-US" sz="700" b="1" dirty="0"/>
          </a:p>
        </p:txBody>
      </p:sp>
      <p:sp>
        <p:nvSpPr>
          <p:cNvPr id="53" name="テキスト ボックス 52"/>
          <p:cNvSpPr txBox="1"/>
          <p:nvPr/>
        </p:nvSpPr>
        <p:spPr>
          <a:xfrm>
            <a:off x="6145913" y="4464936"/>
            <a:ext cx="458780" cy="369332"/>
          </a:xfrm>
          <a:prstGeom prst="rect">
            <a:avLst/>
          </a:prstGeom>
          <a:noFill/>
        </p:spPr>
        <p:txBody>
          <a:bodyPr wrap="none" rtlCol="0">
            <a:spAutoFit/>
          </a:bodyPr>
          <a:lstStyle/>
          <a:p>
            <a:r>
              <a:rPr kumimoji="1" lang="en-US" altLang="ja-JP" b="1" dirty="0"/>
              <a:t>b1</a:t>
            </a:r>
            <a:endParaRPr kumimoji="1" lang="ja-JP" altLang="en-US" b="1" dirty="0"/>
          </a:p>
        </p:txBody>
      </p:sp>
      <p:sp>
        <p:nvSpPr>
          <p:cNvPr id="54" name="テキスト ボックス 53"/>
          <p:cNvSpPr txBox="1"/>
          <p:nvPr/>
        </p:nvSpPr>
        <p:spPr>
          <a:xfrm>
            <a:off x="6911584" y="3983569"/>
            <a:ext cx="458780" cy="369332"/>
          </a:xfrm>
          <a:prstGeom prst="rect">
            <a:avLst/>
          </a:prstGeom>
          <a:noFill/>
        </p:spPr>
        <p:txBody>
          <a:bodyPr wrap="none" rtlCol="0">
            <a:spAutoFit/>
          </a:bodyPr>
          <a:lstStyle/>
          <a:p>
            <a:r>
              <a:rPr kumimoji="1" lang="en-US" altLang="ja-JP" b="1" dirty="0"/>
              <a:t>b2</a:t>
            </a:r>
            <a:endParaRPr kumimoji="1" lang="ja-JP" altLang="en-US" b="1" dirty="0"/>
          </a:p>
        </p:txBody>
      </p:sp>
      <p:sp>
        <p:nvSpPr>
          <p:cNvPr id="55" name="テキスト ボックス 54"/>
          <p:cNvSpPr txBox="1"/>
          <p:nvPr/>
        </p:nvSpPr>
        <p:spPr>
          <a:xfrm>
            <a:off x="7722264" y="4244805"/>
            <a:ext cx="458780" cy="369332"/>
          </a:xfrm>
          <a:prstGeom prst="rect">
            <a:avLst/>
          </a:prstGeom>
          <a:noFill/>
        </p:spPr>
        <p:txBody>
          <a:bodyPr wrap="none" rtlCol="0">
            <a:spAutoFit/>
          </a:bodyPr>
          <a:lstStyle/>
          <a:p>
            <a:r>
              <a:rPr kumimoji="1" lang="en-US" altLang="ja-JP" b="1" dirty="0"/>
              <a:t>b3</a:t>
            </a:r>
            <a:endParaRPr kumimoji="1" lang="ja-JP" altLang="en-US" b="1" dirty="0"/>
          </a:p>
        </p:txBody>
      </p:sp>
      <p:sp>
        <p:nvSpPr>
          <p:cNvPr id="59" name="テキスト ボックス 58"/>
          <p:cNvSpPr txBox="1"/>
          <p:nvPr/>
        </p:nvSpPr>
        <p:spPr>
          <a:xfrm>
            <a:off x="6326782" y="5784628"/>
            <a:ext cx="313078" cy="210383"/>
          </a:xfrm>
          <a:prstGeom prst="rect">
            <a:avLst/>
          </a:prstGeom>
          <a:noFill/>
        </p:spPr>
        <p:txBody>
          <a:bodyPr wrap="square" rtlCol="0">
            <a:spAutoFit/>
          </a:bodyPr>
          <a:lstStyle/>
          <a:p>
            <a:r>
              <a:rPr kumimoji="1" lang="en-US" altLang="ja-JP" sz="700" b="1" dirty="0"/>
              <a:t>z1</a:t>
            </a:r>
            <a:endParaRPr kumimoji="1" lang="ja-JP" altLang="en-US" sz="700" b="1" dirty="0"/>
          </a:p>
        </p:txBody>
      </p:sp>
      <p:sp>
        <p:nvSpPr>
          <p:cNvPr id="60" name="テキスト ボックス 59"/>
          <p:cNvSpPr txBox="1"/>
          <p:nvPr/>
        </p:nvSpPr>
        <p:spPr>
          <a:xfrm>
            <a:off x="7120030" y="6204069"/>
            <a:ext cx="313078" cy="210383"/>
          </a:xfrm>
          <a:prstGeom prst="rect">
            <a:avLst/>
          </a:prstGeom>
          <a:noFill/>
        </p:spPr>
        <p:txBody>
          <a:bodyPr wrap="square" rtlCol="0">
            <a:spAutoFit/>
          </a:bodyPr>
          <a:lstStyle/>
          <a:p>
            <a:r>
              <a:rPr kumimoji="1" lang="en-US" altLang="ja-JP" sz="700" b="1" dirty="0"/>
              <a:t>z2</a:t>
            </a:r>
            <a:endParaRPr kumimoji="1" lang="ja-JP" altLang="en-US" sz="700" b="1" dirty="0"/>
          </a:p>
        </p:txBody>
      </p:sp>
      <p:sp>
        <p:nvSpPr>
          <p:cNvPr id="61" name="テキスト ボックス 60"/>
          <p:cNvSpPr txBox="1"/>
          <p:nvPr/>
        </p:nvSpPr>
        <p:spPr>
          <a:xfrm>
            <a:off x="7807339" y="5932929"/>
            <a:ext cx="313078" cy="210383"/>
          </a:xfrm>
          <a:prstGeom prst="rect">
            <a:avLst/>
          </a:prstGeom>
          <a:noFill/>
        </p:spPr>
        <p:txBody>
          <a:bodyPr wrap="square" rtlCol="0">
            <a:spAutoFit/>
          </a:bodyPr>
          <a:lstStyle/>
          <a:p>
            <a:r>
              <a:rPr kumimoji="1" lang="en-US" altLang="ja-JP" sz="700" b="1" dirty="0"/>
              <a:t>z3</a:t>
            </a:r>
            <a:endParaRPr kumimoji="1" lang="ja-JP" altLang="en-US" sz="700" b="1" dirty="0"/>
          </a:p>
        </p:txBody>
      </p:sp>
      <p:sp>
        <p:nvSpPr>
          <p:cNvPr id="63" name="テキスト ボックス 62"/>
          <p:cNvSpPr txBox="1"/>
          <p:nvPr/>
        </p:nvSpPr>
        <p:spPr>
          <a:xfrm>
            <a:off x="5629847" y="5316415"/>
            <a:ext cx="769763" cy="307777"/>
          </a:xfrm>
          <a:prstGeom prst="rect">
            <a:avLst/>
          </a:prstGeom>
          <a:noFill/>
        </p:spPr>
        <p:txBody>
          <a:bodyPr wrap="none" rtlCol="0">
            <a:spAutoFit/>
          </a:bodyPr>
          <a:lstStyle/>
          <a:p>
            <a:r>
              <a:rPr kumimoji="1" lang="en-US" altLang="ja-JP" sz="1400" dirty="0"/>
              <a:t>50x784</a:t>
            </a:r>
            <a:endParaRPr kumimoji="1" lang="ja-JP" altLang="en-US" sz="1400" dirty="0"/>
          </a:p>
        </p:txBody>
      </p:sp>
      <p:sp>
        <p:nvSpPr>
          <p:cNvPr id="64" name="テキスト ボックス 63"/>
          <p:cNvSpPr txBox="1"/>
          <p:nvPr/>
        </p:nvSpPr>
        <p:spPr>
          <a:xfrm>
            <a:off x="6407572" y="5298625"/>
            <a:ext cx="769763" cy="307777"/>
          </a:xfrm>
          <a:prstGeom prst="rect">
            <a:avLst/>
          </a:prstGeom>
          <a:noFill/>
        </p:spPr>
        <p:txBody>
          <a:bodyPr wrap="none" rtlCol="0">
            <a:spAutoFit/>
          </a:bodyPr>
          <a:lstStyle/>
          <a:p>
            <a:r>
              <a:rPr kumimoji="1" lang="en-US" altLang="ja-JP" sz="1400" dirty="0"/>
              <a:t>100x50</a:t>
            </a:r>
            <a:endParaRPr kumimoji="1" lang="ja-JP" altLang="en-US" sz="1400" dirty="0"/>
          </a:p>
        </p:txBody>
      </p:sp>
      <p:sp>
        <p:nvSpPr>
          <p:cNvPr id="65" name="テキスト ボックス 64"/>
          <p:cNvSpPr txBox="1"/>
          <p:nvPr/>
        </p:nvSpPr>
        <p:spPr>
          <a:xfrm>
            <a:off x="7206677" y="5300999"/>
            <a:ext cx="769763" cy="307777"/>
          </a:xfrm>
          <a:prstGeom prst="rect">
            <a:avLst/>
          </a:prstGeom>
          <a:noFill/>
        </p:spPr>
        <p:txBody>
          <a:bodyPr wrap="none" rtlCol="0">
            <a:spAutoFit/>
          </a:bodyPr>
          <a:lstStyle/>
          <a:p>
            <a:r>
              <a:rPr kumimoji="1" lang="en-US" altLang="ja-JP" sz="1400" dirty="0"/>
              <a:t>10x100</a:t>
            </a:r>
            <a:endParaRPr kumimoji="1" lang="ja-JP" altLang="en-US" sz="1400" dirty="0"/>
          </a:p>
        </p:txBody>
      </p:sp>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8974" y="3429484"/>
            <a:ext cx="1585915" cy="1582020"/>
          </a:xfrm>
          <a:prstGeom prst="ellipse">
            <a:avLst/>
          </a:prstGeom>
          <a:ln>
            <a:noFill/>
          </a:ln>
          <a:effectLst>
            <a:softEdge rad="112500"/>
          </a:effectLst>
        </p:spPr>
      </p:pic>
      <p:sp>
        <p:nvSpPr>
          <p:cNvPr id="7" name="テキスト ボックス 6"/>
          <p:cNvSpPr txBox="1"/>
          <p:nvPr/>
        </p:nvSpPr>
        <p:spPr>
          <a:xfrm>
            <a:off x="875787" y="1465030"/>
            <a:ext cx="10177180" cy="1938992"/>
          </a:xfrm>
          <a:prstGeom prst="rect">
            <a:avLst/>
          </a:prstGeom>
          <a:noFill/>
        </p:spPr>
        <p:txBody>
          <a:bodyPr wrap="square" rtlCol="0">
            <a:spAutoFit/>
          </a:bodyPr>
          <a:lstStyle/>
          <a:p>
            <a:r>
              <a:rPr lang="ja-JP" altLang="en-US" sz="2400" dirty="0"/>
              <a:t>多層構造のニューラルネットワークに対して、大量の訓練用データを食わせながら、</a:t>
            </a:r>
            <a:r>
              <a:rPr lang="ja-JP" altLang="en-US" sz="2400" b="1" dirty="0">
                <a:solidFill>
                  <a:schemeClr val="accent2"/>
                </a:solidFill>
              </a:rPr>
              <a:t>パラメータ</a:t>
            </a:r>
            <a:r>
              <a:rPr lang="en-US" altLang="ja-JP" sz="2400" b="1" dirty="0">
                <a:solidFill>
                  <a:schemeClr val="accent2"/>
                </a:solidFill>
              </a:rPr>
              <a:t>(W1, W2, W3, b1, b2, b3)</a:t>
            </a:r>
            <a:r>
              <a:rPr lang="ja-JP" altLang="en-US" sz="2400" b="1" dirty="0">
                <a:solidFill>
                  <a:schemeClr val="accent2"/>
                </a:solidFill>
              </a:rPr>
              <a:t>の絶妙な組み合わせを探し出す</a:t>
            </a:r>
            <a:r>
              <a:rPr lang="ja-JP" altLang="en-US" sz="2400" dirty="0"/>
              <a:t>こと。</a:t>
            </a:r>
            <a:endParaRPr lang="en-US" altLang="ja-JP" sz="2400" dirty="0"/>
          </a:p>
          <a:p>
            <a:r>
              <a:rPr lang="ja-JP" altLang="en-US" sz="2400" dirty="0"/>
              <a:t>その絶妙なパラメータとは、訓練用データとは別の汎用的なデータを入力したときに、なるべく高い精度で正解を判別できるもの。</a:t>
            </a:r>
          </a:p>
        </p:txBody>
      </p:sp>
      <p:sp>
        <p:nvSpPr>
          <p:cNvPr id="8" name="矢印: 右 7"/>
          <p:cNvSpPr/>
          <p:nvPr/>
        </p:nvSpPr>
        <p:spPr>
          <a:xfrm rot="1747858">
            <a:off x="3702399" y="4476537"/>
            <a:ext cx="930321" cy="62164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12" name="スライド番号プレースホルダー 11"/>
          <p:cNvSpPr>
            <a:spLocks noGrp="1"/>
          </p:cNvSpPr>
          <p:nvPr>
            <p:ph type="sldNum" sz="quarter" idx="12"/>
          </p:nvPr>
        </p:nvSpPr>
        <p:spPr>
          <a:xfrm>
            <a:off x="8610600" y="6356350"/>
            <a:ext cx="2743200" cy="365125"/>
          </a:xfrm>
        </p:spPr>
        <p:txBody>
          <a:bodyPr/>
          <a:lstStyle/>
          <a:p>
            <a:fld id="{8AEBDCA3-918C-4541-BF84-4F93CF1796EA}" type="slidenum">
              <a:rPr kumimoji="1" lang="ja-JP" altLang="en-US" smtClean="0"/>
              <a:t>47</a:t>
            </a:fld>
            <a:endParaRPr kumimoji="1" lang="ja-JP" altLang="en-US"/>
          </a:p>
        </p:txBody>
      </p:sp>
      <p:sp>
        <p:nvSpPr>
          <p:cNvPr id="15" name="テキスト ボックス 14"/>
          <p:cNvSpPr txBox="1"/>
          <p:nvPr/>
        </p:nvSpPr>
        <p:spPr>
          <a:xfrm>
            <a:off x="807642" y="4008832"/>
            <a:ext cx="1980029"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訓練用のデータ</a:t>
            </a:r>
            <a:endParaRPr kumimoji="1" lang="ja-JP" altLang="en-US" sz="2000" dirty="0"/>
          </a:p>
        </p:txBody>
      </p:sp>
      <p:pic>
        <p:nvPicPr>
          <p:cNvPr id="67" name="図 66"/>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21627" y="5328383"/>
            <a:ext cx="1585915" cy="1582020"/>
          </a:xfrm>
          <a:prstGeom prst="ellipse">
            <a:avLst/>
          </a:prstGeom>
          <a:ln>
            <a:noFill/>
          </a:ln>
          <a:effectLst>
            <a:softEdge rad="112500"/>
          </a:effectLst>
        </p:spPr>
      </p:pic>
      <p:sp>
        <p:nvSpPr>
          <p:cNvPr id="68" name="テキスト ボックス 67"/>
          <p:cNvSpPr txBox="1"/>
          <p:nvPr/>
        </p:nvSpPr>
        <p:spPr>
          <a:xfrm>
            <a:off x="1179530" y="5928848"/>
            <a:ext cx="1467068"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汎用データ</a:t>
            </a:r>
            <a:endParaRPr kumimoji="1" lang="ja-JP" altLang="en-US" sz="2000" dirty="0"/>
          </a:p>
        </p:txBody>
      </p:sp>
      <p:sp>
        <p:nvSpPr>
          <p:cNvPr id="69" name="矢印: 右 68"/>
          <p:cNvSpPr/>
          <p:nvPr/>
        </p:nvSpPr>
        <p:spPr>
          <a:xfrm rot="19800000">
            <a:off x="3752022" y="5476332"/>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0" name="矢印: 右 69"/>
          <p:cNvSpPr/>
          <p:nvPr/>
        </p:nvSpPr>
        <p:spPr>
          <a:xfrm rot="1800000">
            <a:off x="8191198" y="5506015"/>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8865163" y="5744183"/>
            <a:ext cx="2646878" cy="584775"/>
          </a:xfrm>
          <a:prstGeom prst="rect">
            <a:avLst/>
          </a:prstGeom>
          <a:noFill/>
        </p:spPr>
        <p:txBody>
          <a:bodyPr wrap="none" rtlCol="0">
            <a:spAutoFit/>
          </a:bodyPr>
          <a:lstStyle/>
          <a:p>
            <a:r>
              <a:rPr lang="ja-JP" altLang="en-US" sz="3200" dirty="0"/>
              <a:t>「○○です」</a:t>
            </a:r>
            <a:endParaRPr kumimoji="1" lang="ja-JP" altLang="en-US" sz="3200" dirty="0"/>
          </a:p>
        </p:txBody>
      </p:sp>
    </p:spTree>
    <p:extLst>
      <p:ext uri="{BB962C8B-B14F-4D97-AF65-F5344CB8AC3E}">
        <p14:creationId xmlns:p14="http://schemas.microsoft.com/office/powerpoint/2010/main" val="223211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じゃ、学習って具体的になにやるの？</a:t>
            </a:r>
          </a:p>
        </p:txBody>
      </p:sp>
      <p:sp>
        <p:nvSpPr>
          <p:cNvPr id="4" name="コンテンツ プレースホルダー 3"/>
          <p:cNvSpPr>
            <a:spLocks noGrp="1"/>
          </p:cNvSpPr>
          <p:nvPr>
            <p:ph idx="1"/>
          </p:nvPr>
        </p:nvSpPr>
        <p:spPr/>
        <p:txBody>
          <a:bodyPr/>
          <a:lstStyle/>
          <a:p>
            <a:r>
              <a:rPr kumimoji="1" lang="ja-JP" altLang="en-US" dirty="0"/>
              <a:t>今日は時間の都合で学習のプログラミング実装は割愛</a:t>
            </a:r>
            <a:r>
              <a:rPr kumimoji="1" lang="en-US" altLang="ja-JP" dirty="0"/>
              <a:t>m(__)m</a:t>
            </a:r>
          </a:p>
          <a:p>
            <a:r>
              <a:rPr lang="ja-JP" altLang="en-US" dirty="0"/>
              <a:t>イメージでいうと、コンピューターの計算力を頼りに、ちょっとずつパラメータ</a:t>
            </a:r>
            <a:r>
              <a:rPr lang="en-US" altLang="ja-JP" dirty="0"/>
              <a:t>W1, W2, W3, b1, b2, b3 (</a:t>
            </a:r>
            <a:r>
              <a:rPr lang="ja-JP" altLang="en-US" dirty="0"/>
              <a:t>全部で</a:t>
            </a:r>
            <a:r>
              <a:rPr lang="en-US" altLang="ja-JP" dirty="0"/>
              <a:t>45,350</a:t>
            </a:r>
            <a:r>
              <a:rPr lang="ja-JP" altLang="en-US" dirty="0"/>
              <a:t>個の数字</a:t>
            </a:r>
            <a:r>
              <a:rPr lang="en-US" altLang="ja-JP" dirty="0"/>
              <a:t>)</a:t>
            </a:r>
            <a:r>
              <a:rPr lang="ja-JP" altLang="en-US" dirty="0"/>
              <a:t>を変えながら、何度も何度も計算を繰り返して絶妙なパラメータの組み合わせを探すプロセス</a:t>
            </a:r>
            <a:endParaRPr lang="en-US" altLang="ja-JP" dirty="0"/>
          </a:p>
          <a:p>
            <a:r>
              <a:rPr kumimoji="1" lang="ja-JP" altLang="en-US" dirty="0"/>
              <a:t>学習</a:t>
            </a:r>
            <a:r>
              <a:rPr kumimoji="1" lang="en-US" altLang="ja-JP" dirty="0"/>
              <a:t>(</a:t>
            </a:r>
            <a:r>
              <a:rPr kumimoji="1" lang="ja-JP" altLang="en-US" dirty="0"/>
              <a:t>コンピューターの数値計算</a:t>
            </a:r>
            <a:r>
              <a:rPr kumimoji="1" lang="en-US" altLang="ja-JP" dirty="0"/>
              <a:t>)</a:t>
            </a:r>
            <a:r>
              <a:rPr kumimoji="1" lang="ja-JP" altLang="en-US" dirty="0"/>
              <a:t>を効率よくさせるための手法はそれ自体が奥深い研究テーマであり、誤差逆伝搬法</a:t>
            </a:r>
            <a:r>
              <a:rPr kumimoji="1" lang="en-US" altLang="ja-JP" dirty="0"/>
              <a:t>(</a:t>
            </a:r>
            <a:r>
              <a:rPr kumimoji="1" lang="ja-JP" altLang="en-US" dirty="0"/>
              <a:t>バックプロパゲーション</a:t>
            </a:r>
            <a:r>
              <a:rPr kumimoji="1" lang="en-US" altLang="ja-JP" dirty="0"/>
              <a:t>)</a:t>
            </a:r>
            <a:r>
              <a:rPr kumimoji="1" lang="ja-JP" altLang="en-US" dirty="0" err="1"/>
              <a:t>、</a:t>
            </a:r>
            <a:r>
              <a:rPr lang="en-US" altLang="ja-JP" dirty="0"/>
              <a:t>SGD</a:t>
            </a:r>
            <a:r>
              <a:rPr lang="ja-JP" altLang="en-US" dirty="0" err="1"/>
              <a:t>、</a:t>
            </a:r>
            <a:r>
              <a:rPr lang="en-US" altLang="ja-JP" dirty="0"/>
              <a:t>Momentum</a:t>
            </a:r>
            <a:r>
              <a:rPr lang="ja-JP" altLang="en-US" dirty="0" err="1"/>
              <a:t>、</a:t>
            </a:r>
            <a:r>
              <a:rPr lang="en-US" altLang="ja-JP" dirty="0" err="1"/>
              <a:t>AdaGrad</a:t>
            </a:r>
            <a:r>
              <a:rPr lang="ja-JP" altLang="en-US" dirty="0" err="1"/>
              <a:t>、</a:t>
            </a:r>
            <a:r>
              <a:rPr lang="en-US" altLang="ja-JP" dirty="0"/>
              <a:t>Adam</a:t>
            </a:r>
            <a:r>
              <a:rPr lang="ja-JP" altLang="en-US" dirty="0"/>
              <a:t>など、専門用語がバンバン出てくる領域。今日はそのあたりの深入りはやめときます</a:t>
            </a:r>
          </a:p>
          <a:p>
            <a:endParaRPr kumimoji="1" lang="ja-JP" altLang="en-US"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48</a:t>
            </a:fld>
            <a:endParaRPr kumimoji="1" lang="ja-JP" altLang="en-US"/>
          </a:p>
        </p:txBody>
      </p:sp>
    </p:spTree>
    <p:extLst>
      <p:ext uri="{BB962C8B-B14F-4D97-AF65-F5344CB8AC3E}">
        <p14:creationId xmlns:p14="http://schemas.microsoft.com/office/powerpoint/2010/main" val="307297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当たってなさ具合を数値で表す</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49</a:t>
            </a:fld>
            <a:endParaRPr kumimoji="1"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857" y="2975050"/>
            <a:ext cx="1894838" cy="1890184"/>
          </a:xfrm>
          <a:prstGeom prst="ellipse">
            <a:avLst/>
          </a:prstGeom>
          <a:ln>
            <a:noFill/>
          </a:ln>
          <a:effectLst>
            <a:softEdge rad="112500"/>
          </a:effectLst>
        </p:spPr>
      </p:pic>
      <p:sp>
        <p:nvSpPr>
          <p:cNvPr id="7" name="テキスト ボックス 6"/>
          <p:cNvSpPr txBox="1"/>
          <p:nvPr/>
        </p:nvSpPr>
        <p:spPr>
          <a:xfrm>
            <a:off x="133291" y="2615269"/>
            <a:ext cx="1980029"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訓練用のデータ</a:t>
            </a:r>
            <a:endParaRPr kumimoji="1" lang="ja-JP" altLang="en-US" sz="2000" dirty="0"/>
          </a:p>
        </p:txBody>
      </p:sp>
      <p:sp>
        <p:nvSpPr>
          <p:cNvPr id="9" name="テキスト ボックス 8"/>
          <p:cNvSpPr txBox="1"/>
          <p:nvPr/>
        </p:nvSpPr>
        <p:spPr>
          <a:xfrm>
            <a:off x="490275" y="4972420"/>
            <a:ext cx="3036839" cy="584775"/>
          </a:xfrm>
          <a:prstGeom prst="rect">
            <a:avLst/>
          </a:prstGeom>
          <a:noFill/>
        </p:spPr>
        <p:txBody>
          <a:bodyPr wrap="square" rtlCol="0">
            <a:spAutoFit/>
          </a:bodyPr>
          <a:lstStyle/>
          <a:p>
            <a:r>
              <a:rPr kumimoji="1" lang="en-US" altLang="ja-JP" sz="1600" dirty="0"/>
              <a:t>MNIST</a:t>
            </a:r>
            <a:r>
              <a:rPr kumimoji="1" lang="ja-JP" altLang="en-US" sz="1600" dirty="0"/>
              <a:t>計</a:t>
            </a:r>
            <a:r>
              <a:rPr kumimoji="1" lang="en-US" altLang="ja-JP" sz="1600" dirty="0"/>
              <a:t>6</a:t>
            </a:r>
            <a:r>
              <a:rPr lang="ja-JP" altLang="en-US" sz="1600" dirty="0"/>
              <a:t>万枚のデータ群から、ランダムに</a:t>
            </a:r>
            <a:r>
              <a:rPr lang="en-US" altLang="ja-JP" sz="1600" dirty="0"/>
              <a:t>100</a:t>
            </a:r>
            <a:r>
              <a:rPr lang="ja-JP" altLang="en-US" sz="1600" dirty="0"/>
              <a:t>枚を選び出す。</a:t>
            </a:r>
          </a:p>
        </p:txBody>
      </p:sp>
      <p:pic>
        <p:nvPicPr>
          <p:cNvPr id="13" name="図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2479" y="3091870"/>
            <a:ext cx="2695546" cy="2115837"/>
          </a:xfrm>
          <a:prstGeom prst="rect">
            <a:avLst/>
          </a:prstGeom>
        </p:spPr>
      </p:pic>
      <p:pic>
        <p:nvPicPr>
          <p:cNvPr id="14" name="図 1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02213" y="3067418"/>
            <a:ext cx="884170" cy="2197390"/>
          </a:xfrm>
          <a:prstGeom prst="rect">
            <a:avLst/>
          </a:prstGeom>
        </p:spPr>
      </p:pic>
      <p:sp>
        <p:nvSpPr>
          <p:cNvPr id="15" name="テキスト ボックス 14"/>
          <p:cNvSpPr txBox="1"/>
          <p:nvPr/>
        </p:nvSpPr>
        <p:spPr>
          <a:xfrm>
            <a:off x="7103908" y="3524981"/>
            <a:ext cx="189647" cy="161832"/>
          </a:xfrm>
          <a:prstGeom prst="rect">
            <a:avLst/>
          </a:prstGeom>
          <a:noFill/>
        </p:spPr>
        <p:txBody>
          <a:bodyPr wrap="square" rtlCol="0">
            <a:spAutoFit/>
          </a:bodyPr>
          <a:lstStyle/>
          <a:p>
            <a:r>
              <a:rPr kumimoji="1" lang="en-US" altLang="ja-JP" sz="400" dirty="0"/>
              <a:t>1</a:t>
            </a:r>
            <a:endParaRPr kumimoji="1" lang="ja-JP" altLang="en-US" sz="400" dirty="0"/>
          </a:p>
        </p:txBody>
      </p:sp>
      <p:sp>
        <p:nvSpPr>
          <p:cNvPr id="16" name="テキスト ボックス 15"/>
          <p:cNvSpPr txBox="1"/>
          <p:nvPr/>
        </p:nvSpPr>
        <p:spPr>
          <a:xfrm>
            <a:off x="7103908" y="3379923"/>
            <a:ext cx="189647" cy="161832"/>
          </a:xfrm>
          <a:prstGeom prst="rect">
            <a:avLst/>
          </a:prstGeom>
          <a:noFill/>
        </p:spPr>
        <p:txBody>
          <a:bodyPr wrap="square" rtlCol="0">
            <a:spAutoFit/>
          </a:bodyPr>
          <a:lstStyle/>
          <a:p>
            <a:r>
              <a:rPr kumimoji="1" lang="en-US" altLang="ja-JP" sz="400" dirty="0"/>
              <a:t>0</a:t>
            </a:r>
            <a:endParaRPr kumimoji="1" lang="ja-JP" altLang="en-US" sz="400" dirty="0"/>
          </a:p>
        </p:txBody>
      </p:sp>
      <p:sp>
        <p:nvSpPr>
          <p:cNvPr id="17" name="テキスト ボックス 16"/>
          <p:cNvSpPr txBox="1"/>
          <p:nvPr/>
        </p:nvSpPr>
        <p:spPr>
          <a:xfrm>
            <a:off x="7103908" y="3670040"/>
            <a:ext cx="189647" cy="161832"/>
          </a:xfrm>
          <a:prstGeom prst="rect">
            <a:avLst/>
          </a:prstGeom>
          <a:noFill/>
        </p:spPr>
        <p:txBody>
          <a:bodyPr wrap="square" rtlCol="0">
            <a:spAutoFit/>
          </a:bodyPr>
          <a:lstStyle/>
          <a:p>
            <a:r>
              <a:rPr kumimoji="1" lang="en-US" altLang="ja-JP" sz="400" dirty="0"/>
              <a:t>2</a:t>
            </a:r>
            <a:endParaRPr kumimoji="1" lang="ja-JP" altLang="en-US" sz="400" dirty="0"/>
          </a:p>
        </p:txBody>
      </p:sp>
      <p:sp>
        <p:nvSpPr>
          <p:cNvPr id="18" name="テキスト ボックス 17"/>
          <p:cNvSpPr txBox="1"/>
          <p:nvPr/>
        </p:nvSpPr>
        <p:spPr>
          <a:xfrm>
            <a:off x="7103908" y="3815099"/>
            <a:ext cx="189647" cy="161832"/>
          </a:xfrm>
          <a:prstGeom prst="rect">
            <a:avLst/>
          </a:prstGeom>
          <a:noFill/>
        </p:spPr>
        <p:txBody>
          <a:bodyPr wrap="square" rtlCol="0">
            <a:spAutoFit/>
          </a:bodyPr>
          <a:lstStyle/>
          <a:p>
            <a:r>
              <a:rPr kumimoji="1" lang="en-US" altLang="ja-JP" sz="400" dirty="0"/>
              <a:t>3</a:t>
            </a:r>
            <a:endParaRPr kumimoji="1" lang="ja-JP" altLang="en-US" sz="400" dirty="0"/>
          </a:p>
        </p:txBody>
      </p:sp>
      <p:sp>
        <p:nvSpPr>
          <p:cNvPr id="19" name="テキスト ボックス 18"/>
          <p:cNvSpPr txBox="1"/>
          <p:nvPr/>
        </p:nvSpPr>
        <p:spPr>
          <a:xfrm>
            <a:off x="7103908" y="4105218"/>
            <a:ext cx="189647" cy="161832"/>
          </a:xfrm>
          <a:prstGeom prst="rect">
            <a:avLst/>
          </a:prstGeom>
          <a:noFill/>
        </p:spPr>
        <p:txBody>
          <a:bodyPr wrap="square" rtlCol="0">
            <a:spAutoFit/>
          </a:bodyPr>
          <a:lstStyle/>
          <a:p>
            <a:r>
              <a:rPr kumimoji="1" lang="en-US" altLang="ja-JP" sz="400" dirty="0"/>
              <a:t>5</a:t>
            </a:r>
            <a:endParaRPr kumimoji="1" lang="ja-JP" altLang="en-US" sz="400" dirty="0"/>
          </a:p>
        </p:txBody>
      </p:sp>
      <p:sp>
        <p:nvSpPr>
          <p:cNvPr id="20" name="テキスト ボックス 19"/>
          <p:cNvSpPr txBox="1"/>
          <p:nvPr/>
        </p:nvSpPr>
        <p:spPr>
          <a:xfrm>
            <a:off x="7103908" y="3960158"/>
            <a:ext cx="189647" cy="161832"/>
          </a:xfrm>
          <a:prstGeom prst="rect">
            <a:avLst/>
          </a:prstGeom>
          <a:noFill/>
        </p:spPr>
        <p:txBody>
          <a:bodyPr wrap="square" rtlCol="0">
            <a:spAutoFit/>
          </a:bodyPr>
          <a:lstStyle/>
          <a:p>
            <a:r>
              <a:rPr lang="en-US" altLang="ja-JP" sz="400" dirty="0"/>
              <a:t>4</a:t>
            </a:r>
            <a:endParaRPr kumimoji="1" lang="ja-JP" altLang="en-US" sz="400" dirty="0"/>
          </a:p>
        </p:txBody>
      </p:sp>
      <p:sp>
        <p:nvSpPr>
          <p:cNvPr id="21" name="テキスト ボックス 20"/>
          <p:cNvSpPr txBox="1"/>
          <p:nvPr/>
        </p:nvSpPr>
        <p:spPr>
          <a:xfrm>
            <a:off x="7103908" y="4250277"/>
            <a:ext cx="189647" cy="161832"/>
          </a:xfrm>
          <a:prstGeom prst="rect">
            <a:avLst/>
          </a:prstGeom>
          <a:noFill/>
        </p:spPr>
        <p:txBody>
          <a:bodyPr wrap="square" rtlCol="0">
            <a:spAutoFit/>
          </a:bodyPr>
          <a:lstStyle/>
          <a:p>
            <a:r>
              <a:rPr kumimoji="1" lang="en-US" altLang="ja-JP" sz="400" dirty="0"/>
              <a:t>6</a:t>
            </a:r>
            <a:endParaRPr kumimoji="1" lang="ja-JP" altLang="en-US" sz="400" dirty="0"/>
          </a:p>
        </p:txBody>
      </p:sp>
      <p:sp>
        <p:nvSpPr>
          <p:cNvPr id="22" name="テキスト ボックス 21"/>
          <p:cNvSpPr txBox="1"/>
          <p:nvPr/>
        </p:nvSpPr>
        <p:spPr>
          <a:xfrm>
            <a:off x="7103908" y="4395336"/>
            <a:ext cx="189647" cy="161832"/>
          </a:xfrm>
          <a:prstGeom prst="rect">
            <a:avLst/>
          </a:prstGeom>
          <a:noFill/>
        </p:spPr>
        <p:txBody>
          <a:bodyPr wrap="square" rtlCol="0">
            <a:spAutoFit/>
          </a:bodyPr>
          <a:lstStyle/>
          <a:p>
            <a:r>
              <a:rPr kumimoji="1" lang="en-US" altLang="ja-JP" sz="400" dirty="0"/>
              <a:t>7</a:t>
            </a:r>
            <a:endParaRPr kumimoji="1" lang="ja-JP" altLang="en-US" sz="400" dirty="0"/>
          </a:p>
        </p:txBody>
      </p:sp>
      <p:sp>
        <p:nvSpPr>
          <p:cNvPr id="23" name="テキスト ボックス 22"/>
          <p:cNvSpPr txBox="1"/>
          <p:nvPr/>
        </p:nvSpPr>
        <p:spPr>
          <a:xfrm>
            <a:off x="7103908" y="4685456"/>
            <a:ext cx="189647" cy="161832"/>
          </a:xfrm>
          <a:prstGeom prst="rect">
            <a:avLst/>
          </a:prstGeom>
          <a:noFill/>
        </p:spPr>
        <p:txBody>
          <a:bodyPr wrap="square" rtlCol="0">
            <a:spAutoFit/>
          </a:bodyPr>
          <a:lstStyle/>
          <a:p>
            <a:r>
              <a:rPr kumimoji="1" lang="en-US" altLang="ja-JP" sz="400" dirty="0"/>
              <a:t>9</a:t>
            </a:r>
            <a:endParaRPr kumimoji="1" lang="ja-JP" altLang="en-US" sz="400" dirty="0"/>
          </a:p>
        </p:txBody>
      </p:sp>
      <p:sp>
        <p:nvSpPr>
          <p:cNvPr id="24" name="テキスト ボックス 23"/>
          <p:cNvSpPr txBox="1"/>
          <p:nvPr/>
        </p:nvSpPr>
        <p:spPr>
          <a:xfrm>
            <a:off x="7103908" y="4540394"/>
            <a:ext cx="189647" cy="161832"/>
          </a:xfrm>
          <a:prstGeom prst="rect">
            <a:avLst/>
          </a:prstGeom>
          <a:noFill/>
        </p:spPr>
        <p:txBody>
          <a:bodyPr wrap="square" rtlCol="0">
            <a:spAutoFit/>
          </a:bodyPr>
          <a:lstStyle/>
          <a:p>
            <a:r>
              <a:rPr lang="en-US" altLang="ja-JP" sz="400" dirty="0"/>
              <a:t>8</a:t>
            </a:r>
            <a:endParaRPr kumimoji="1" lang="ja-JP" altLang="en-US" sz="400" dirty="0"/>
          </a:p>
        </p:txBody>
      </p:sp>
      <p:sp>
        <p:nvSpPr>
          <p:cNvPr id="25" name="テキスト ボックス 24"/>
          <p:cNvSpPr txBox="1"/>
          <p:nvPr/>
        </p:nvSpPr>
        <p:spPr>
          <a:xfrm>
            <a:off x="4918177" y="3983641"/>
            <a:ext cx="529312" cy="369332"/>
          </a:xfrm>
          <a:prstGeom prst="rect">
            <a:avLst/>
          </a:prstGeom>
          <a:noFill/>
        </p:spPr>
        <p:txBody>
          <a:bodyPr wrap="none" rtlCol="0">
            <a:spAutoFit/>
          </a:bodyPr>
          <a:lstStyle/>
          <a:p>
            <a:r>
              <a:rPr kumimoji="1" lang="en-US" altLang="ja-JP" b="1" dirty="0"/>
              <a:t>W1</a:t>
            </a:r>
            <a:endParaRPr kumimoji="1" lang="ja-JP" altLang="en-US" b="1" dirty="0"/>
          </a:p>
        </p:txBody>
      </p:sp>
      <p:sp>
        <p:nvSpPr>
          <p:cNvPr id="26" name="テキスト ボックス 25"/>
          <p:cNvSpPr txBox="1"/>
          <p:nvPr/>
        </p:nvSpPr>
        <p:spPr>
          <a:xfrm>
            <a:off x="5679658" y="3966911"/>
            <a:ext cx="529312" cy="369332"/>
          </a:xfrm>
          <a:prstGeom prst="rect">
            <a:avLst/>
          </a:prstGeom>
          <a:noFill/>
        </p:spPr>
        <p:txBody>
          <a:bodyPr wrap="none" rtlCol="0">
            <a:spAutoFit/>
          </a:bodyPr>
          <a:lstStyle/>
          <a:p>
            <a:r>
              <a:rPr kumimoji="1" lang="en-US" altLang="ja-JP" b="1" dirty="0"/>
              <a:t>W2</a:t>
            </a:r>
            <a:endParaRPr kumimoji="1" lang="ja-JP" altLang="en-US" b="1" dirty="0"/>
          </a:p>
        </p:txBody>
      </p:sp>
      <p:sp>
        <p:nvSpPr>
          <p:cNvPr id="27" name="テキスト ボックス 26"/>
          <p:cNvSpPr txBox="1"/>
          <p:nvPr/>
        </p:nvSpPr>
        <p:spPr>
          <a:xfrm>
            <a:off x="6441140" y="3966922"/>
            <a:ext cx="529312" cy="369332"/>
          </a:xfrm>
          <a:prstGeom prst="rect">
            <a:avLst/>
          </a:prstGeom>
          <a:noFill/>
        </p:spPr>
        <p:txBody>
          <a:bodyPr wrap="none" rtlCol="0">
            <a:spAutoFit/>
          </a:bodyPr>
          <a:lstStyle/>
          <a:p>
            <a:r>
              <a:rPr kumimoji="1" lang="en-US" altLang="ja-JP" b="1" dirty="0"/>
              <a:t>W3</a:t>
            </a:r>
            <a:endParaRPr kumimoji="1" lang="ja-JP" altLang="en-US" b="1" dirty="0"/>
          </a:p>
        </p:txBody>
      </p:sp>
      <p:sp>
        <p:nvSpPr>
          <p:cNvPr id="28" name="テキスト ボックス 27"/>
          <p:cNvSpPr txBox="1"/>
          <p:nvPr/>
        </p:nvSpPr>
        <p:spPr>
          <a:xfrm>
            <a:off x="4629902" y="5214724"/>
            <a:ext cx="198137" cy="210383"/>
          </a:xfrm>
          <a:prstGeom prst="rect">
            <a:avLst/>
          </a:prstGeom>
          <a:noFill/>
        </p:spPr>
        <p:txBody>
          <a:bodyPr wrap="square" rtlCol="0">
            <a:spAutoFit/>
          </a:bodyPr>
          <a:lstStyle/>
          <a:p>
            <a:r>
              <a:rPr kumimoji="1" lang="en-US" altLang="ja-JP" sz="700" b="1" dirty="0"/>
              <a:t>x</a:t>
            </a:r>
            <a:endParaRPr kumimoji="1" lang="ja-JP" altLang="en-US" sz="700" b="1" dirty="0"/>
          </a:p>
        </p:txBody>
      </p:sp>
      <p:sp>
        <p:nvSpPr>
          <p:cNvPr id="29" name="テキスト ボックス 28"/>
          <p:cNvSpPr txBox="1"/>
          <p:nvPr/>
        </p:nvSpPr>
        <p:spPr>
          <a:xfrm>
            <a:off x="5300601" y="3365764"/>
            <a:ext cx="458780" cy="369332"/>
          </a:xfrm>
          <a:prstGeom prst="rect">
            <a:avLst/>
          </a:prstGeom>
          <a:noFill/>
        </p:spPr>
        <p:txBody>
          <a:bodyPr wrap="none" rtlCol="0">
            <a:spAutoFit/>
          </a:bodyPr>
          <a:lstStyle/>
          <a:p>
            <a:r>
              <a:rPr kumimoji="1" lang="en-US" altLang="ja-JP" b="1" dirty="0"/>
              <a:t>b1</a:t>
            </a:r>
            <a:endParaRPr kumimoji="1" lang="ja-JP" altLang="en-US" b="1" dirty="0"/>
          </a:p>
        </p:txBody>
      </p:sp>
      <p:sp>
        <p:nvSpPr>
          <p:cNvPr id="30" name="テキスト ボックス 29"/>
          <p:cNvSpPr txBox="1"/>
          <p:nvPr/>
        </p:nvSpPr>
        <p:spPr>
          <a:xfrm>
            <a:off x="6066272" y="2884397"/>
            <a:ext cx="458780" cy="369332"/>
          </a:xfrm>
          <a:prstGeom prst="rect">
            <a:avLst/>
          </a:prstGeom>
          <a:noFill/>
        </p:spPr>
        <p:txBody>
          <a:bodyPr wrap="none" rtlCol="0">
            <a:spAutoFit/>
          </a:bodyPr>
          <a:lstStyle/>
          <a:p>
            <a:r>
              <a:rPr kumimoji="1" lang="en-US" altLang="ja-JP" b="1" dirty="0"/>
              <a:t>b2</a:t>
            </a:r>
            <a:endParaRPr kumimoji="1" lang="ja-JP" altLang="en-US" b="1" dirty="0"/>
          </a:p>
        </p:txBody>
      </p:sp>
      <p:sp>
        <p:nvSpPr>
          <p:cNvPr id="31" name="テキスト ボックス 30"/>
          <p:cNvSpPr txBox="1"/>
          <p:nvPr/>
        </p:nvSpPr>
        <p:spPr>
          <a:xfrm>
            <a:off x="6876952" y="3145633"/>
            <a:ext cx="458780" cy="369332"/>
          </a:xfrm>
          <a:prstGeom prst="rect">
            <a:avLst/>
          </a:prstGeom>
          <a:noFill/>
        </p:spPr>
        <p:txBody>
          <a:bodyPr wrap="none" rtlCol="0">
            <a:spAutoFit/>
          </a:bodyPr>
          <a:lstStyle/>
          <a:p>
            <a:r>
              <a:rPr kumimoji="1" lang="en-US" altLang="ja-JP" b="1" dirty="0"/>
              <a:t>b3</a:t>
            </a:r>
            <a:endParaRPr kumimoji="1" lang="ja-JP" altLang="en-US" b="1" dirty="0"/>
          </a:p>
        </p:txBody>
      </p:sp>
      <p:sp>
        <p:nvSpPr>
          <p:cNvPr id="32" name="テキスト ボックス 31"/>
          <p:cNvSpPr txBox="1"/>
          <p:nvPr/>
        </p:nvSpPr>
        <p:spPr>
          <a:xfrm>
            <a:off x="5481470" y="4685456"/>
            <a:ext cx="313078" cy="210383"/>
          </a:xfrm>
          <a:prstGeom prst="rect">
            <a:avLst/>
          </a:prstGeom>
          <a:noFill/>
        </p:spPr>
        <p:txBody>
          <a:bodyPr wrap="square" rtlCol="0">
            <a:spAutoFit/>
          </a:bodyPr>
          <a:lstStyle/>
          <a:p>
            <a:r>
              <a:rPr kumimoji="1" lang="en-US" altLang="ja-JP" sz="700" b="1" dirty="0"/>
              <a:t>z1</a:t>
            </a:r>
            <a:endParaRPr kumimoji="1" lang="ja-JP" altLang="en-US" sz="700" b="1" dirty="0"/>
          </a:p>
        </p:txBody>
      </p:sp>
      <p:sp>
        <p:nvSpPr>
          <p:cNvPr id="33" name="テキスト ボックス 32"/>
          <p:cNvSpPr txBox="1"/>
          <p:nvPr/>
        </p:nvSpPr>
        <p:spPr>
          <a:xfrm>
            <a:off x="6274718" y="5104897"/>
            <a:ext cx="313078" cy="210383"/>
          </a:xfrm>
          <a:prstGeom prst="rect">
            <a:avLst/>
          </a:prstGeom>
          <a:noFill/>
        </p:spPr>
        <p:txBody>
          <a:bodyPr wrap="square" rtlCol="0">
            <a:spAutoFit/>
          </a:bodyPr>
          <a:lstStyle/>
          <a:p>
            <a:r>
              <a:rPr kumimoji="1" lang="en-US" altLang="ja-JP" sz="700" b="1" dirty="0"/>
              <a:t>z2</a:t>
            </a:r>
            <a:endParaRPr kumimoji="1" lang="ja-JP" altLang="en-US" sz="700" b="1" dirty="0"/>
          </a:p>
        </p:txBody>
      </p:sp>
      <p:sp>
        <p:nvSpPr>
          <p:cNvPr id="34" name="テキスト ボックス 33"/>
          <p:cNvSpPr txBox="1"/>
          <p:nvPr/>
        </p:nvSpPr>
        <p:spPr>
          <a:xfrm>
            <a:off x="6962027" y="4833757"/>
            <a:ext cx="313078" cy="210383"/>
          </a:xfrm>
          <a:prstGeom prst="rect">
            <a:avLst/>
          </a:prstGeom>
          <a:noFill/>
        </p:spPr>
        <p:txBody>
          <a:bodyPr wrap="square" rtlCol="0">
            <a:spAutoFit/>
          </a:bodyPr>
          <a:lstStyle/>
          <a:p>
            <a:r>
              <a:rPr kumimoji="1" lang="en-US" altLang="ja-JP" sz="700" b="1" dirty="0"/>
              <a:t>z3</a:t>
            </a:r>
            <a:endParaRPr kumimoji="1" lang="ja-JP" altLang="en-US" sz="700" b="1" dirty="0"/>
          </a:p>
        </p:txBody>
      </p:sp>
      <p:sp>
        <p:nvSpPr>
          <p:cNvPr id="35" name="テキスト ボックス 34"/>
          <p:cNvSpPr txBox="1"/>
          <p:nvPr/>
        </p:nvSpPr>
        <p:spPr>
          <a:xfrm>
            <a:off x="4784535" y="4217243"/>
            <a:ext cx="769763" cy="307777"/>
          </a:xfrm>
          <a:prstGeom prst="rect">
            <a:avLst/>
          </a:prstGeom>
          <a:noFill/>
        </p:spPr>
        <p:txBody>
          <a:bodyPr wrap="none" rtlCol="0">
            <a:spAutoFit/>
          </a:bodyPr>
          <a:lstStyle/>
          <a:p>
            <a:r>
              <a:rPr kumimoji="1" lang="en-US" altLang="ja-JP" sz="1400" dirty="0"/>
              <a:t>50x784</a:t>
            </a:r>
            <a:endParaRPr kumimoji="1" lang="ja-JP" altLang="en-US" sz="1400" dirty="0"/>
          </a:p>
        </p:txBody>
      </p:sp>
      <p:sp>
        <p:nvSpPr>
          <p:cNvPr id="36" name="テキスト ボックス 35"/>
          <p:cNvSpPr txBox="1"/>
          <p:nvPr/>
        </p:nvSpPr>
        <p:spPr>
          <a:xfrm>
            <a:off x="5562260" y="4199453"/>
            <a:ext cx="769763" cy="307777"/>
          </a:xfrm>
          <a:prstGeom prst="rect">
            <a:avLst/>
          </a:prstGeom>
          <a:noFill/>
        </p:spPr>
        <p:txBody>
          <a:bodyPr wrap="none" rtlCol="0">
            <a:spAutoFit/>
          </a:bodyPr>
          <a:lstStyle/>
          <a:p>
            <a:r>
              <a:rPr kumimoji="1" lang="en-US" altLang="ja-JP" sz="1400" dirty="0"/>
              <a:t>100x50</a:t>
            </a:r>
            <a:endParaRPr kumimoji="1" lang="ja-JP" altLang="en-US" sz="1400" dirty="0"/>
          </a:p>
        </p:txBody>
      </p:sp>
      <p:sp>
        <p:nvSpPr>
          <p:cNvPr id="37" name="テキスト ボックス 36"/>
          <p:cNvSpPr txBox="1"/>
          <p:nvPr/>
        </p:nvSpPr>
        <p:spPr>
          <a:xfrm>
            <a:off x="6361365" y="4201827"/>
            <a:ext cx="769763" cy="307777"/>
          </a:xfrm>
          <a:prstGeom prst="rect">
            <a:avLst/>
          </a:prstGeom>
          <a:noFill/>
        </p:spPr>
        <p:txBody>
          <a:bodyPr wrap="none" rtlCol="0">
            <a:spAutoFit/>
          </a:bodyPr>
          <a:lstStyle/>
          <a:p>
            <a:r>
              <a:rPr kumimoji="1" lang="en-US" altLang="ja-JP" sz="1400" dirty="0"/>
              <a:t>10x100</a:t>
            </a:r>
            <a:endParaRPr kumimoji="1" lang="ja-JP" altLang="en-US" sz="1400" dirty="0"/>
          </a:p>
        </p:txBody>
      </p:sp>
      <p:sp>
        <p:nvSpPr>
          <p:cNvPr id="38" name="正方形/長方形 37"/>
          <p:cNvSpPr/>
          <p:nvPr/>
        </p:nvSpPr>
        <p:spPr>
          <a:xfrm>
            <a:off x="2204067" y="34978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5</a:t>
            </a:r>
            <a:endParaRPr kumimoji="1" lang="ja-JP" altLang="en-US" dirty="0">
              <a:latin typeface="Mistral" panose="03090702030407020403" pitchFamily="66" charset="0"/>
            </a:endParaRPr>
          </a:p>
        </p:txBody>
      </p:sp>
      <p:sp>
        <p:nvSpPr>
          <p:cNvPr id="39" name="正方形/長方形 38"/>
          <p:cNvSpPr/>
          <p:nvPr/>
        </p:nvSpPr>
        <p:spPr>
          <a:xfrm>
            <a:off x="2356467" y="36502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0</a:t>
            </a:r>
            <a:endParaRPr kumimoji="1" lang="ja-JP" altLang="en-US" dirty="0">
              <a:latin typeface="Mistral" panose="03090702030407020403" pitchFamily="66" charset="0"/>
            </a:endParaRPr>
          </a:p>
        </p:txBody>
      </p:sp>
      <p:sp>
        <p:nvSpPr>
          <p:cNvPr id="40" name="正方形/長方形 39"/>
          <p:cNvSpPr/>
          <p:nvPr/>
        </p:nvSpPr>
        <p:spPr>
          <a:xfrm>
            <a:off x="2508867" y="38026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1" name="正方形/長方形 40"/>
          <p:cNvSpPr/>
          <p:nvPr/>
        </p:nvSpPr>
        <p:spPr>
          <a:xfrm>
            <a:off x="2661267" y="39550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2" name="正方形/長方形 41"/>
          <p:cNvSpPr/>
          <p:nvPr/>
        </p:nvSpPr>
        <p:spPr>
          <a:xfrm>
            <a:off x="2813667" y="41074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43" name="正方形/長方形 42"/>
          <p:cNvSpPr/>
          <p:nvPr/>
        </p:nvSpPr>
        <p:spPr>
          <a:xfrm>
            <a:off x="2356467" y="36502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0</a:t>
            </a:r>
            <a:endParaRPr kumimoji="1" lang="ja-JP" altLang="en-US" dirty="0">
              <a:latin typeface="Mistral" panose="03090702030407020403" pitchFamily="66" charset="0"/>
            </a:endParaRPr>
          </a:p>
        </p:txBody>
      </p:sp>
      <p:sp>
        <p:nvSpPr>
          <p:cNvPr id="44" name="正方形/長方形 43"/>
          <p:cNvSpPr/>
          <p:nvPr/>
        </p:nvSpPr>
        <p:spPr>
          <a:xfrm>
            <a:off x="2508867" y="38026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7</a:t>
            </a:r>
            <a:endParaRPr kumimoji="1" lang="ja-JP" altLang="en-US" dirty="0">
              <a:latin typeface="Mistral" panose="03090702030407020403" pitchFamily="66" charset="0"/>
            </a:endParaRPr>
          </a:p>
        </p:txBody>
      </p:sp>
      <p:sp>
        <p:nvSpPr>
          <p:cNvPr id="45" name="正方形/長方形 44"/>
          <p:cNvSpPr/>
          <p:nvPr/>
        </p:nvSpPr>
        <p:spPr>
          <a:xfrm>
            <a:off x="2661267" y="39550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1</a:t>
            </a:r>
            <a:endParaRPr kumimoji="1" lang="ja-JP" altLang="en-US" dirty="0">
              <a:latin typeface="Mistral" panose="03090702030407020403" pitchFamily="66" charset="0"/>
            </a:endParaRPr>
          </a:p>
        </p:txBody>
      </p:sp>
      <p:sp>
        <p:nvSpPr>
          <p:cNvPr id="46" name="正方形/長方形 45"/>
          <p:cNvSpPr/>
          <p:nvPr/>
        </p:nvSpPr>
        <p:spPr>
          <a:xfrm>
            <a:off x="2813667" y="41074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9</a:t>
            </a:r>
            <a:endParaRPr kumimoji="1" lang="ja-JP" altLang="en-US" dirty="0">
              <a:latin typeface="Mistral" panose="03090702030407020403" pitchFamily="66" charset="0"/>
            </a:endParaRPr>
          </a:p>
        </p:txBody>
      </p:sp>
      <p:sp>
        <p:nvSpPr>
          <p:cNvPr id="47" name="正方形/長方形 46"/>
          <p:cNvSpPr/>
          <p:nvPr/>
        </p:nvSpPr>
        <p:spPr>
          <a:xfrm>
            <a:off x="2966067" y="425982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ja-JP" dirty="0">
                <a:latin typeface="Mistral" panose="03090702030407020403" pitchFamily="66" charset="0"/>
              </a:rPr>
              <a:t>3</a:t>
            </a:r>
            <a:endParaRPr kumimoji="1" lang="ja-JP" altLang="en-US" dirty="0">
              <a:latin typeface="Mistral" panose="03090702030407020403" pitchFamily="66" charset="0"/>
            </a:endParaRPr>
          </a:p>
        </p:txBody>
      </p:sp>
      <p:grpSp>
        <p:nvGrpSpPr>
          <p:cNvPr id="54" name="グループ化 53"/>
          <p:cNvGrpSpPr/>
          <p:nvPr/>
        </p:nvGrpSpPr>
        <p:grpSpPr>
          <a:xfrm rot="19958446">
            <a:off x="2213767" y="3785900"/>
            <a:ext cx="832610" cy="422020"/>
            <a:chOff x="1785027" y="4422737"/>
            <a:chExt cx="858905" cy="624862"/>
          </a:xfrm>
        </p:grpSpPr>
        <p:sp>
          <p:nvSpPr>
            <p:cNvPr id="55" name="フリーフォーム: 図形 347"/>
            <p:cNvSpPr/>
            <p:nvPr/>
          </p:nvSpPr>
          <p:spPr>
            <a:xfrm>
              <a:off x="1785027" y="4422737"/>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stral" panose="03090702030407020403" pitchFamily="66" charset="0"/>
              </a:endParaRPr>
            </a:p>
          </p:txBody>
        </p:sp>
        <p:sp>
          <p:nvSpPr>
            <p:cNvPr id="56" name="フリーフォーム: 図形 348"/>
            <p:cNvSpPr/>
            <p:nvPr/>
          </p:nvSpPr>
          <p:spPr>
            <a:xfrm>
              <a:off x="1811322" y="4625579"/>
              <a:ext cx="832610" cy="422020"/>
            </a:xfrm>
            <a:custGeom>
              <a:avLst/>
              <a:gdLst>
                <a:gd name="connsiteX0" fmla="*/ 0 w 1428750"/>
                <a:gd name="connsiteY0" fmla="*/ 666946 h 724182"/>
                <a:gd name="connsiteX1" fmla="*/ 419100 w 1428750"/>
                <a:gd name="connsiteY1" fmla="*/ 196 h 724182"/>
                <a:gd name="connsiteX2" fmla="*/ 1009650 w 1428750"/>
                <a:gd name="connsiteY2" fmla="*/ 724096 h 724182"/>
                <a:gd name="connsiteX3" fmla="*/ 1428750 w 1428750"/>
                <a:gd name="connsiteY3" fmla="*/ 38296 h 724182"/>
              </a:gdLst>
              <a:ahLst/>
              <a:cxnLst>
                <a:cxn ang="0">
                  <a:pos x="connsiteX0" y="connsiteY0"/>
                </a:cxn>
                <a:cxn ang="0">
                  <a:pos x="connsiteX1" y="connsiteY1"/>
                </a:cxn>
                <a:cxn ang="0">
                  <a:pos x="connsiteX2" y="connsiteY2"/>
                </a:cxn>
                <a:cxn ang="0">
                  <a:pos x="connsiteX3" y="connsiteY3"/>
                </a:cxn>
              </a:cxnLst>
              <a:rect l="l" t="t" r="r" b="b"/>
              <a:pathLst>
                <a:path w="1428750" h="724182">
                  <a:moveTo>
                    <a:pt x="0" y="666946"/>
                  </a:moveTo>
                  <a:cubicBezTo>
                    <a:pt x="125412" y="328808"/>
                    <a:pt x="250825" y="-9329"/>
                    <a:pt x="419100" y="196"/>
                  </a:cubicBezTo>
                  <a:cubicBezTo>
                    <a:pt x="587375" y="9721"/>
                    <a:pt x="841375" y="717746"/>
                    <a:pt x="1009650" y="724096"/>
                  </a:cubicBezTo>
                  <a:cubicBezTo>
                    <a:pt x="1177925" y="730446"/>
                    <a:pt x="1303337" y="384371"/>
                    <a:pt x="1428750" y="3829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stral" panose="03090702030407020403" pitchFamily="66" charset="0"/>
              </a:endParaRPr>
            </a:p>
          </p:txBody>
        </p:sp>
      </p:grpSp>
      <p:sp>
        <p:nvSpPr>
          <p:cNvPr id="58" name="テキスト ボックス 57"/>
          <p:cNvSpPr txBox="1"/>
          <p:nvPr/>
        </p:nvSpPr>
        <p:spPr>
          <a:xfrm>
            <a:off x="3527114" y="5327346"/>
            <a:ext cx="4288353" cy="338554"/>
          </a:xfrm>
          <a:prstGeom prst="rect">
            <a:avLst/>
          </a:prstGeom>
          <a:noFill/>
        </p:spPr>
        <p:txBody>
          <a:bodyPr wrap="none" rtlCol="0">
            <a:spAutoFit/>
          </a:bodyPr>
          <a:lstStyle/>
          <a:p>
            <a:r>
              <a:rPr kumimoji="1" lang="ja-JP" altLang="en-US" sz="1600" dirty="0"/>
              <a:t>一枚ずつニューラルネットに放り込んで計算</a:t>
            </a:r>
          </a:p>
        </p:txBody>
      </p:sp>
      <p:sp>
        <p:nvSpPr>
          <p:cNvPr id="60" name="正方形/長方形 59"/>
          <p:cNvSpPr/>
          <p:nvPr/>
        </p:nvSpPr>
        <p:spPr>
          <a:xfrm>
            <a:off x="3507757" y="3991289"/>
            <a:ext cx="261432" cy="2901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ja-JP" dirty="0">
                <a:latin typeface="Mistral" panose="03090702030407020403" pitchFamily="66" charset="0"/>
              </a:rPr>
              <a:t>6</a:t>
            </a:r>
            <a:endParaRPr kumimoji="1" lang="ja-JP" altLang="en-US" dirty="0">
              <a:latin typeface="Mistral" panose="03090702030407020403" pitchFamily="66" charset="0"/>
            </a:endParaRPr>
          </a:p>
        </p:txBody>
      </p:sp>
      <p:sp>
        <p:nvSpPr>
          <p:cNvPr id="66" name="テキスト ボックス 65"/>
          <p:cNvSpPr txBox="1"/>
          <p:nvPr/>
        </p:nvSpPr>
        <p:spPr>
          <a:xfrm>
            <a:off x="2433047" y="3289481"/>
            <a:ext cx="800219" cy="369332"/>
          </a:xfrm>
          <a:prstGeom prst="rect">
            <a:avLst/>
          </a:prstGeom>
          <a:noFill/>
        </p:spPr>
        <p:txBody>
          <a:bodyPr wrap="none" rtlCol="0">
            <a:spAutoFit/>
          </a:bodyPr>
          <a:lstStyle/>
          <a:p>
            <a:r>
              <a:rPr kumimoji="1" lang="en-US" altLang="ja-JP" dirty="0"/>
              <a:t>100</a:t>
            </a:r>
            <a:r>
              <a:rPr kumimoji="1" lang="ja-JP" altLang="en-US" dirty="0"/>
              <a:t>枚</a:t>
            </a:r>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590026" y="2911665"/>
            <a:ext cx="2569613" cy="2147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テキスト ボックス 70"/>
          <p:cNvSpPr txBox="1"/>
          <p:nvPr/>
        </p:nvSpPr>
        <p:spPr>
          <a:xfrm>
            <a:off x="10287171" y="3357357"/>
            <a:ext cx="1175322" cy="369332"/>
          </a:xfrm>
          <a:prstGeom prst="rect">
            <a:avLst/>
          </a:prstGeom>
          <a:noFill/>
        </p:spPr>
        <p:txBody>
          <a:bodyPr wrap="none" rtlCol="0">
            <a:spAutoFit/>
          </a:bodyPr>
          <a:lstStyle/>
          <a:p>
            <a:r>
              <a:rPr lang="en-US" altLang="ja-JP" dirty="0"/>
              <a:t>y=-log(x)</a:t>
            </a:r>
            <a:endParaRPr kumimoji="1" lang="ja-JP" altLang="en-US" dirty="0"/>
          </a:p>
        </p:txBody>
      </p:sp>
      <p:sp>
        <p:nvSpPr>
          <p:cNvPr id="74" name="正方形/長方形 73"/>
          <p:cNvSpPr/>
          <p:nvPr/>
        </p:nvSpPr>
        <p:spPr>
          <a:xfrm>
            <a:off x="8982535" y="5057536"/>
            <a:ext cx="3193503" cy="830997"/>
          </a:xfrm>
          <a:prstGeom prst="rect">
            <a:avLst/>
          </a:prstGeom>
        </p:spPr>
        <p:txBody>
          <a:bodyPr wrap="none">
            <a:spAutoFit/>
          </a:bodyPr>
          <a:lstStyle/>
          <a:p>
            <a:r>
              <a:rPr lang="en-US" altLang="ja-JP" sz="1600" dirty="0"/>
              <a:t>100</a:t>
            </a:r>
            <a:r>
              <a:rPr lang="ja-JP" altLang="en-US" sz="1600" dirty="0"/>
              <a:t>枚分計算して平均を求める。</a:t>
            </a:r>
            <a:endParaRPr lang="en-US" altLang="ja-JP" sz="1600" dirty="0"/>
          </a:p>
          <a:p>
            <a:r>
              <a:rPr lang="ja-JP" altLang="en-US" sz="1600" dirty="0"/>
              <a:t>これが損失関数</a:t>
            </a:r>
            <a:r>
              <a:rPr lang="en-US" altLang="ja-JP" sz="1600" i="1" dirty="0"/>
              <a:t>E</a:t>
            </a:r>
            <a:r>
              <a:rPr lang="ja-JP" altLang="en-US" sz="1600" dirty="0"/>
              <a:t>の値となる。</a:t>
            </a:r>
            <a:endParaRPr lang="en-US" altLang="ja-JP" sz="1600" dirty="0"/>
          </a:p>
          <a:p>
            <a:r>
              <a:rPr lang="ja-JP" altLang="en-US" sz="1600" dirty="0"/>
              <a:t>要は当たってなさ具合の指標。</a:t>
            </a:r>
          </a:p>
        </p:txBody>
      </p:sp>
      <p:cxnSp>
        <p:nvCxnSpPr>
          <p:cNvPr id="78" name="直線コネクタ 77"/>
          <p:cNvCxnSpPr/>
          <p:nvPr/>
        </p:nvCxnSpPr>
        <p:spPr>
          <a:xfrm flipV="1">
            <a:off x="10439762" y="4379133"/>
            <a:ext cx="0" cy="39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9910450" y="4389524"/>
            <a:ext cx="509049" cy="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コンテンツ プレースホルダー 3"/>
          <p:cNvSpPr txBox="1">
            <a:spLocks/>
          </p:cNvSpPr>
          <p:nvPr/>
        </p:nvSpPr>
        <p:spPr>
          <a:xfrm>
            <a:off x="838200" y="1551267"/>
            <a:ext cx="10515600" cy="814574"/>
          </a:xfrm>
          <a:prstGeom prst="rect">
            <a:avLst/>
          </a:prstGeom>
        </p:spPr>
        <p:style>
          <a:lnRef idx="2">
            <a:schemeClr val="dk1"/>
          </a:lnRef>
          <a:fillRef idx="1">
            <a:schemeClr val="lt1"/>
          </a:fillRef>
          <a:effectRef idx="0">
            <a:schemeClr val="dk1"/>
          </a:effectRef>
          <a:fontRef idx="minor">
            <a:schemeClr val="dk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r>
              <a:rPr lang="ja-JP" altLang="en-US" sz="2000"/>
              <a:t>イメージでいうと、コンピューターの計算力を頼りに、ちょっとずつパラメータ</a:t>
            </a:r>
            <a:r>
              <a:rPr lang="en-US" altLang="ja-JP" sz="2000"/>
              <a:t>W1, W2, W3, b1, b2, b3 (</a:t>
            </a:r>
            <a:r>
              <a:rPr lang="ja-JP" altLang="en-US" sz="2000"/>
              <a:t>全部で</a:t>
            </a:r>
            <a:r>
              <a:rPr lang="en-US" altLang="ja-JP" sz="2000"/>
              <a:t>45,350</a:t>
            </a:r>
            <a:r>
              <a:rPr lang="ja-JP" altLang="en-US" sz="2000"/>
              <a:t>個の数字</a:t>
            </a:r>
            <a:r>
              <a:rPr lang="en-US" altLang="ja-JP" sz="2000"/>
              <a:t>)</a:t>
            </a:r>
            <a:r>
              <a:rPr lang="ja-JP" altLang="en-US" sz="2000"/>
              <a:t>を変えながら、何度も何度も計算を繰り返して絶妙なパラメータの組み合わせを探すプロセス</a:t>
            </a:r>
            <a:endParaRPr lang="en-US" altLang="ja-JP" sz="2000" dirty="0"/>
          </a:p>
        </p:txBody>
      </p:sp>
      <p:sp>
        <p:nvSpPr>
          <p:cNvPr id="1029" name="フリーフォーム 1028"/>
          <p:cNvSpPr/>
          <p:nvPr/>
        </p:nvSpPr>
        <p:spPr>
          <a:xfrm>
            <a:off x="1007918" y="5735782"/>
            <a:ext cx="9185564" cy="348095"/>
          </a:xfrm>
          <a:custGeom>
            <a:avLst/>
            <a:gdLst>
              <a:gd name="connsiteX0" fmla="*/ 9185564 w 9185564"/>
              <a:gd name="connsiteY0" fmla="*/ 176645 h 696191"/>
              <a:gd name="connsiteX1" fmla="*/ 9112827 w 9185564"/>
              <a:gd name="connsiteY1" fmla="*/ 696191 h 696191"/>
              <a:gd name="connsiteX2" fmla="*/ 207818 w 9185564"/>
              <a:gd name="connsiteY2" fmla="*/ 696191 h 696191"/>
              <a:gd name="connsiteX3" fmla="*/ 0 w 9185564"/>
              <a:gd name="connsiteY3" fmla="*/ 0 h 696191"/>
            </a:gdLst>
            <a:ahLst/>
            <a:cxnLst>
              <a:cxn ang="0">
                <a:pos x="connsiteX0" y="connsiteY0"/>
              </a:cxn>
              <a:cxn ang="0">
                <a:pos x="connsiteX1" y="connsiteY1"/>
              </a:cxn>
              <a:cxn ang="0">
                <a:pos x="connsiteX2" y="connsiteY2"/>
              </a:cxn>
              <a:cxn ang="0">
                <a:pos x="connsiteX3" y="connsiteY3"/>
              </a:cxn>
            </a:cxnLst>
            <a:rect l="l" t="t" r="r" b="b"/>
            <a:pathLst>
              <a:path w="9185564" h="696191">
                <a:moveTo>
                  <a:pt x="9185564" y="176645"/>
                </a:moveTo>
                <a:lnTo>
                  <a:pt x="9112827" y="696191"/>
                </a:lnTo>
                <a:lnTo>
                  <a:pt x="207818" y="696191"/>
                </a:lnTo>
                <a:lnTo>
                  <a:pt x="0" y="0"/>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08634" y="6138561"/>
            <a:ext cx="7697941" cy="338554"/>
          </a:xfrm>
          <a:prstGeom prst="rect">
            <a:avLst/>
          </a:prstGeom>
          <a:noFill/>
        </p:spPr>
        <p:txBody>
          <a:bodyPr wrap="none" rtlCol="0">
            <a:spAutoFit/>
          </a:bodyPr>
          <a:lstStyle/>
          <a:p>
            <a:r>
              <a:rPr kumimoji="1" lang="ja-JP" altLang="en-US" sz="1600" dirty="0"/>
              <a:t>パラメータを少しずつ変えて繰り返し。</a:t>
            </a:r>
            <a:r>
              <a:rPr kumimoji="1" lang="en-US" altLang="ja-JP" sz="1600" i="1" dirty="0"/>
              <a:t>E</a:t>
            </a:r>
            <a:r>
              <a:rPr kumimoji="1" lang="ja-JP" altLang="en-US" sz="1600" dirty="0"/>
              <a:t>が十分に小さくなるパラメータを探す。</a:t>
            </a:r>
          </a:p>
        </p:txBody>
      </p:sp>
      <p:sp>
        <p:nvSpPr>
          <p:cNvPr id="76" name="正方形/長方形 75"/>
          <p:cNvSpPr/>
          <p:nvPr/>
        </p:nvSpPr>
        <p:spPr>
          <a:xfrm>
            <a:off x="8298118" y="3791508"/>
            <a:ext cx="1424282" cy="584775"/>
          </a:xfrm>
          <a:prstGeom prst="rect">
            <a:avLst/>
          </a:prstGeom>
        </p:spPr>
        <p:txBody>
          <a:bodyPr wrap="square">
            <a:spAutoFit/>
          </a:bodyPr>
          <a:lstStyle/>
          <a:p>
            <a:r>
              <a:rPr lang="ja-JP" altLang="en-US" sz="1600" dirty="0"/>
              <a:t>正解箇所の値の</a:t>
            </a:r>
            <a:r>
              <a:rPr lang="en-US" altLang="ja-JP" sz="1600" dirty="0"/>
              <a:t>-log</a:t>
            </a:r>
            <a:r>
              <a:rPr lang="ja-JP" altLang="en-US" sz="1600" dirty="0"/>
              <a:t>を計算</a:t>
            </a:r>
          </a:p>
        </p:txBody>
      </p:sp>
      <p:cxnSp>
        <p:nvCxnSpPr>
          <p:cNvPr id="5" name="直線コネクタ 4">
            <a:extLst>
              <a:ext uri="{FF2B5EF4-FFF2-40B4-BE49-F238E27FC236}">
                <a16:creationId xmlns="" xmlns:a16="http://schemas.microsoft.com/office/drawing/2014/main" id="{0E5270A3-8F6F-4C3D-99C3-62BDEA572347}"/>
              </a:ext>
            </a:extLst>
          </p:cNvPr>
          <p:cNvCxnSpPr>
            <a:cxnSpLocks/>
            <a:endCxn id="38" idx="0"/>
          </p:cNvCxnSpPr>
          <p:nvPr/>
        </p:nvCxnSpPr>
        <p:spPr>
          <a:xfrm>
            <a:off x="1472303" y="3145063"/>
            <a:ext cx="862480" cy="3527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 xmlns:a16="http://schemas.microsoft.com/office/drawing/2014/main" id="{84A6C6B9-6143-4907-BF52-0830991E9E8F}"/>
              </a:ext>
            </a:extLst>
          </p:cNvPr>
          <p:cNvCxnSpPr>
            <a:cxnSpLocks/>
          </p:cNvCxnSpPr>
          <p:nvPr/>
        </p:nvCxnSpPr>
        <p:spPr>
          <a:xfrm flipV="1">
            <a:off x="1305309" y="4432553"/>
            <a:ext cx="1127738" cy="2161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5" name="グループ化 64">
            <a:extLst>
              <a:ext uri="{FF2B5EF4-FFF2-40B4-BE49-F238E27FC236}">
                <a16:creationId xmlns="" xmlns:a16="http://schemas.microsoft.com/office/drawing/2014/main" id="{68FBFAA5-93F7-4FD2-9CF9-A208CEFAA85B}"/>
              </a:ext>
            </a:extLst>
          </p:cNvPr>
          <p:cNvGrpSpPr/>
          <p:nvPr/>
        </p:nvGrpSpPr>
        <p:grpSpPr>
          <a:xfrm flipH="1">
            <a:off x="7785199" y="3385528"/>
            <a:ext cx="113330" cy="1414438"/>
            <a:chOff x="1357714" y="634890"/>
            <a:chExt cx="149114" cy="1861037"/>
          </a:xfrm>
        </p:grpSpPr>
        <p:sp>
          <p:nvSpPr>
            <p:cNvPr id="67" name="楕円 66">
              <a:extLst>
                <a:ext uri="{FF2B5EF4-FFF2-40B4-BE49-F238E27FC236}">
                  <a16:creationId xmlns="" xmlns:a16="http://schemas.microsoft.com/office/drawing/2014/main" id="{A01682C6-6416-4D17-B701-3DE8ACCCE7A3}"/>
                </a:ext>
              </a:extLst>
            </p:cNvPr>
            <p:cNvSpPr/>
            <p:nvPr/>
          </p:nvSpPr>
          <p:spPr>
            <a:xfrm>
              <a:off x="1357715" y="63489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8" name="楕円 67">
              <a:extLst>
                <a:ext uri="{FF2B5EF4-FFF2-40B4-BE49-F238E27FC236}">
                  <a16:creationId xmlns="" xmlns:a16="http://schemas.microsoft.com/office/drawing/2014/main" id="{04B80B2D-E87D-4D62-9E36-2CFFEE21932A}"/>
                </a:ext>
              </a:extLst>
            </p:cNvPr>
            <p:cNvSpPr/>
            <p:nvPr/>
          </p:nvSpPr>
          <p:spPr>
            <a:xfrm>
              <a:off x="1357715" y="82510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9" name="楕円 68">
              <a:extLst>
                <a:ext uri="{FF2B5EF4-FFF2-40B4-BE49-F238E27FC236}">
                  <a16:creationId xmlns="" xmlns:a16="http://schemas.microsoft.com/office/drawing/2014/main" id="{CE7A592C-8314-4550-B23C-7D43014EE7C7}"/>
                </a:ext>
              </a:extLst>
            </p:cNvPr>
            <p:cNvSpPr/>
            <p:nvPr/>
          </p:nvSpPr>
          <p:spPr>
            <a:xfrm>
              <a:off x="1357714" y="1015318"/>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0" name="楕円 69">
              <a:extLst>
                <a:ext uri="{FF2B5EF4-FFF2-40B4-BE49-F238E27FC236}">
                  <a16:creationId xmlns="" xmlns:a16="http://schemas.microsoft.com/office/drawing/2014/main" id="{83C0CBCB-D0C0-454F-BB7F-1D748F3D8991}"/>
                </a:ext>
              </a:extLst>
            </p:cNvPr>
            <p:cNvSpPr/>
            <p:nvPr/>
          </p:nvSpPr>
          <p:spPr>
            <a:xfrm>
              <a:off x="1357714" y="1205532"/>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2" name="楕円 71">
              <a:extLst>
                <a:ext uri="{FF2B5EF4-FFF2-40B4-BE49-F238E27FC236}">
                  <a16:creationId xmlns="" xmlns:a16="http://schemas.microsoft.com/office/drawing/2014/main" id="{BBE4568A-2279-4F2A-9D8D-C073C74359E7}"/>
                </a:ext>
              </a:extLst>
            </p:cNvPr>
            <p:cNvSpPr/>
            <p:nvPr/>
          </p:nvSpPr>
          <p:spPr>
            <a:xfrm>
              <a:off x="1357715" y="1395745"/>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3" name="楕円 72">
              <a:extLst>
                <a:ext uri="{FF2B5EF4-FFF2-40B4-BE49-F238E27FC236}">
                  <a16:creationId xmlns="" xmlns:a16="http://schemas.microsoft.com/office/drawing/2014/main" id="{40541797-004A-4851-A65D-84DF836A2868}"/>
                </a:ext>
              </a:extLst>
            </p:cNvPr>
            <p:cNvSpPr/>
            <p:nvPr/>
          </p:nvSpPr>
          <p:spPr>
            <a:xfrm>
              <a:off x="1357715" y="1585959"/>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5" name="楕円 74">
              <a:extLst>
                <a:ext uri="{FF2B5EF4-FFF2-40B4-BE49-F238E27FC236}">
                  <a16:creationId xmlns="" xmlns:a16="http://schemas.microsoft.com/office/drawing/2014/main" id="{401535CC-3C06-4449-B434-F3FDB7957300}"/>
                </a:ext>
              </a:extLst>
            </p:cNvPr>
            <p:cNvSpPr/>
            <p:nvPr/>
          </p:nvSpPr>
          <p:spPr>
            <a:xfrm>
              <a:off x="1357714" y="1776173"/>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7" name="楕円 76">
              <a:extLst>
                <a:ext uri="{FF2B5EF4-FFF2-40B4-BE49-F238E27FC236}">
                  <a16:creationId xmlns="" xmlns:a16="http://schemas.microsoft.com/office/drawing/2014/main" id="{3721A0B1-3BB7-4546-B73B-C0B1FF99D3A9}"/>
                </a:ext>
              </a:extLst>
            </p:cNvPr>
            <p:cNvSpPr/>
            <p:nvPr/>
          </p:nvSpPr>
          <p:spPr>
            <a:xfrm>
              <a:off x="1357714" y="1966387"/>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79" name="楕円 78">
              <a:extLst>
                <a:ext uri="{FF2B5EF4-FFF2-40B4-BE49-F238E27FC236}">
                  <a16:creationId xmlns="" xmlns:a16="http://schemas.microsoft.com/office/drawing/2014/main" id="{B4675D57-D6FA-4F98-8207-22A795DDD88C}"/>
                </a:ext>
              </a:extLst>
            </p:cNvPr>
            <p:cNvSpPr/>
            <p:nvPr/>
          </p:nvSpPr>
          <p:spPr>
            <a:xfrm>
              <a:off x="1357714" y="2156600"/>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81" name="楕円 80">
              <a:extLst>
                <a:ext uri="{FF2B5EF4-FFF2-40B4-BE49-F238E27FC236}">
                  <a16:creationId xmlns="" xmlns:a16="http://schemas.microsoft.com/office/drawing/2014/main" id="{33223176-7DBD-4B46-953E-A92925A9B2DD}"/>
                </a:ext>
              </a:extLst>
            </p:cNvPr>
            <p:cNvSpPr/>
            <p:nvPr/>
          </p:nvSpPr>
          <p:spPr>
            <a:xfrm>
              <a:off x="1357714" y="2346814"/>
              <a:ext cx="149113" cy="1491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50" name="矢印: 右 49">
            <a:extLst>
              <a:ext uri="{FF2B5EF4-FFF2-40B4-BE49-F238E27FC236}">
                <a16:creationId xmlns="" xmlns:a16="http://schemas.microsoft.com/office/drawing/2014/main" id="{E6DB8C66-8D7E-483A-8FD3-4E561D5F70F4}"/>
              </a:ext>
            </a:extLst>
          </p:cNvPr>
          <p:cNvSpPr/>
          <p:nvPr/>
        </p:nvSpPr>
        <p:spPr>
          <a:xfrm>
            <a:off x="7327362" y="3798416"/>
            <a:ext cx="349188" cy="50694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 xmlns:a16="http://schemas.microsoft.com/office/drawing/2014/main" id="{86E54C13-6D2C-454E-9669-2F3BE0BC5A0F}"/>
              </a:ext>
            </a:extLst>
          </p:cNvPr>
          <p:cNvSpPr txBox="1"/>
          <p:nvPr/>
        </p:nvSpPr>
        <p:spPr>
          <a:xfrm>
            <a:off x="7074613" y="4797114"/>
            <a:ext cx="1497526" cy="584775"/>
          </a:xfrm>
          <a:prstGeom prst="rect">
            <a:avLst/>
          </a:prstGeom>
          <a:noFill/>
        </p:spPr>
        <p:txBody>
          <a:bodyPr wrap="none" rtlCol="0">
            <a:spAutoFit/>
          </a:bodyPr>
          <a:lstStyle/>
          <a:p>
            <a:pPr algn="ctr"/>
            <a:r>
              <a:rPr kumimoji="1" lang="ja-JP" altLang="en-US" sz="1600" dirty="0"/>
              <a:t>出力を正規化</a:t>
            </a:r>
            <a:endParaRPr kumimoji="1" lang="en-US" altLang="ja-JP" sz="1600" dirty="0"/>
          </a:p>
          <a:p>
            <a:pPr algn="ctr"/>
            <a:r>
              <a:rPr lang="en-US" altLang="ja-JP" sz="1600" dirty="0"/>
              <a:t>(0~1.0</a:t>
            </a:r>
            <a:r>
              <a:rPr lang="ja-JP" altLang="en-US" sz="1600" dirty="0"/>
              <a:t>に変換</a:t>
            </a:r>
            <a:r>
              <a:rPr lang="en-US" altLang="ja-JP" sz="1600" dirty="0"/>
              <a:t>)</a:t>
            </a:r>
            <a:endParaRPr kumimoji="1" lang="ja-JP" altLang="en-US" sz="1600" dirty="0"/>
          </a:p>
        </p:txBody>
      </p:sp>
      <p:sp>
        <p:nvSpPr>
          <p:cNvPr id="83" name="矢印: 右 82">
            <a:extLst>
              <a:ext uri="{FF2B5EF4-FFF2-40B4-BE49-F238E27FC236}">
                <a16:creationId xmlns="" xmlns:a16="http://schemas.microsoft.com/office/drawing/2014/main" id="{DD80E0FF-B7F9-49C6-9E59-E021EC158B5C}"/>
              </a:ext>
            </a:extLst>
          </p:cNvPr>
          <p:cNvSpPr/>
          <p:nvPr/>
        </p:nvSpPr>
        <p:spPr>
          <a:xfrm>
            <a:off x="7993601" y="3810305"/>
            <a:ext cx="349188" cy="50694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47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 xmlns:a16="http://schemas.microsoft.com/office/drawing/2014/main" id="{96E6F606-0984-4CF3-8037-E7128D494783}"/>
              </a:ext>
            </a:extLst>
          </p:cNvPr>
          <p:cNvSpPr/>
          <p:nvPr/>
        </p:nvSpPr>
        <p:spPr>
          <a:xfrm>
            <a:off x="682580" y="1584101"/>
            <a:ext cx="11217499" cy="1648496"/>
          </a:xfrm>
          <a:prstGeom prst="rect">
            <a:avLst/>
          </a:prstGeom>
          <a:gradFill flip="none" rotWithShape="1">
            <a:gsLst>
              <a:gs pos="0">
                <a:schemeClr val="accent1">
                  <a:tint val="66000"/>
                  <a:satMod val="160000"/>
                </a:schemeClr>
              </a:gs>
              <a:gs pos="4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 xmlns:a16="http://schemas.microsoft.com/office/drawing/2014/main" id="{1E187149-BD46-46D5-874B-02F251053A95}"/>
              </a:ext>
            </a:extLst>
          </p:cNvPr>
          <p:cNvSpPr/>
          <p:nvPr/>
        </p:nvSpPr>
        <p:spPr>
          <a:xfrm>
            <a:off x="682580" y="4313336"/>
            <a:ext cx="11217499" cy="1648496"/>
          </a:xfrm>
          <a:prstGeom prst="rect">
            <a:avLst/>
          </a:prstGeom>
          <a:gradFill flip="none" rotWithShape="1">
            <a:gsLst>
              <a:gs pos="0">
                <a:schemeClr val="accent1">
                  <a:tint val="66000"/>
                  <a:satMod val="160000"/>
                </a:schemeClr>
              </a:gs>
              <a:gs pos="4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今日の話の軸足</a:t>
            </a:r>
            <a:endParaRPr kumimoji="1" lang="ja-JP" altLang="en-US" dirty="0"/>
          </a:p>
        </p:txBody>
      </p:sp>
      <p:sp>
        <p:nvSpPr>
          <p:cNvPr id="25" name="コンテンツ プレースホルダー 24"/>
          <p:cNvSpPr>
            <a:spLocks noGrp="1"/>
          </p:cNvSpPr>
          <p:nvPr>
            <p:ph sz="half" idx="1"/>
          </p:nvPr>
        </p:nvSpPr>
        <p:spPr>
          <a:xfrm>
            <a:off x="838199" y="1825625"/>
            <a:ext cx="5316853" cy="4351338"/>
          </a:xfrm>
        </p:spPr>
        <p:txBody>
          <a:bodyPr>
            <a:normAutofit lnSpcReduction="10000"/>
          </a:bodyPr>
          <a:lstStyle/>
          <a:p>
            <a:pPr marL="0" indent="0">
              <a:buNone/>
            </a:pPr>
            <a:r>
              <a:rPr lang="ja-JP" altLang="en-US" sz="3900" b="1" dirty="0"/>
              <a:t>応用・展開</a:t>
            </a:r>
            <a:endParaRPr lang="en-US" altLang="ja-JP" sz="3900" b="1" dirty="0"/>
          </a:p>
          <a:p>
            <a:pPr marL="457200" lvl="1" indent="0">
              <a:buNone/>
            </a:pPr>
            <a:r>
              <a:rPr lang="ja-JP" altLang="en-US" dirty="0"/>
              <a:t>ディープラーニングで何ができるのか、世の中がどう変わるのか</a:t>
            </a:r>
            <a:endParaRPr lang="en-US" altLang="ja-JP" dirty="0"/>
          </a:p>
          <a:p>
            <a:pPr marL="0" indent="0">
              <a:buNone/>
            </a:pPr>
            <a:endParaRPr lang="en-US" altLang="ja-JP" sz="3200" dirty="0"/>
          </a:p>
          <a:p>
            <a:pPr marL="0" indent="0">
              <a:buNone/>
            </a:pPr>
            <a:r>
              <a:rPr lang="ja-JP" altLang="en-US" sz="3200" dirty="0"/>
              <a:t>ではなく、</a:t>
            </a:r>
            <a:endParaRPr lang="en-US" altLang="ja-JP" sz="3200" dirty="0"/>
          </a:p>
          <a:p>
            <a:pPr marL="0" indent="0">
              <a:buNone/>
            </a:pPr>
            <a:endParaRPr lang="en-US" altLang="ja-JP" sz="3200" dirty="0"/>
          </a:p>
          <a:p>
            <a:pPr marL="0" indent="0">
              <a:buNone/>
            </a:pPr>
            <a:r>
              <a:rPr lang="ja-JP" altLang="en-US" sz="3900" b="1" dirty="0"/>
              <a:t>基礎</a:t>
            </a:r>
            <a:r>
              <a:rPr lang="en-US" altLang="ja-JP" sz="3900" b="1" dirty="0"/>
              <a:t>(</a:t>
            </a:r>
            <a:r>
              <a:rPr lang="ja-JP" altLang="en-US" sz="3900" b="1" dirty="0"/>
              <a:t>中の仕組み</a:t>
            </a:r>
            <a:r>
              <a:rPr lang="en-US" altLang="ja-JP" sz="3900" b="1" dirty="0"/>
              <a:t>)</a:t>
            </a:r>
          </a:p>
          <a:p>
            <a:pPr marL="457200" lvl="1" indent="0">
              <a:buNone/>
            </a:pPr>
            <a:r>
              <a:rPr lang="ja-JP" altLang="en-US" dirty="0"/>
              <a:t>ディープラーニングってそもそも中身は何をやっているのか</a:t>
            </a:r>
          </a:p>
          <a:p>
            <a:pPr marL="0" indent="0">
              <a:buNone/>
            </a:pPr>
            <a:endParaRPr kumimoji="1" lang="ja-JP" altLang="en-US" sz="3200" dirty="0"/>
          </a:p>
        </p:txBody>
      </p:sp>
      <p:pic>
        <p:nvPicPr>
          <p:cNvPr id="21" name="図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15254" y="4770446"/>
            <a:ext cx="5313843" cy="1771281"/>
          </a:xfrm>
          <a:prstGeom prst="rect">
            <a:avLst/>
          </a:prstGeom>
        </p:spPr>
      </p:pic>
      <p:sp>
        <p:nvSpPr>
          <p:cNvPr id="30" name="テキスト ボックス 29"/>
          <p:cNvSpPr txBox="1"/>
          <p:nvPr/>
        </p:nvSpPr>
        <p:spPr>
          <a:xfrm>
            <a:off x="1028026" y="5866704"/>
            <a:ext cx="3877985" cy="584775"/>
          </a:xfrm>
          <a:prstGeom prst="rect">
            <a:avLst/>
          </a:prstGeom>
          <a:solidFill>
            <a:srgbClr val="FFC000"/>
          </a:solidFill>
        </p:spPr>
        <p:txBody>
          <a:bodyPr wrap="none" rtlCol="0">
            <a:spAutoFit/>
          </a:bodyPr>
          <a:lstStyle/>
          <a:p>
            <a:r>
              <a:rPr kumimoji="1" lang="ja-JP" altLang="en-US" sz="3200" dirty="0"/>
              <a:t>今日の</a:t>
            </a:r>
            <a:r>
              <a:rPr lang="ja-JP" altLang="en-US" sz="3200" dirty="0"/>
              <a:t>軸足</a:t>
            </a:r>
            <a:r>
              <a:rPr kumimoji="1" lang="ja-JP" altLang="en-US" sz="3200" dirty="0"/>
              <a:t>はこっち</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a:t>
            </a:fld>
            <a:endParaRPr kumimoji="1" lang="ja-JP" altLang="en-US"/>
          </a:p>
        </p:txBody>
      </p:sp>
      <p:pic>
        <p:nvPicPr>
          <p:cNvPr id="2056" name="Picture 8"/>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827134" y="304919"/>
            <a:ext cx="3679743" cy="11762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4" cstate="email">
            <a:extLst>
              <a:ext uri="{28A0092B-C50C-407E-A947-70E740481C1C}">
                <a14:useLocalDpi xmlns:a14="http://schemas.microsoft.com/office/drawing/2010/main"/>
              </a:ext>
            </a:extLst>
          </a:blip>
          <a:stretch/>
        </p:blipFill>
        <p:spPr bwMode="auto">
          <a:xfrm>
            <a:off x="7534954" y="1387647"/>
            <a:ext cx="4236075" cy="10967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27792" y="2390898"/>
            <a:ext cx="3306619" cy="12002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938012" y="3456054"/>
            <a:ext cx="3592797" cy="12000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801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当たってなさ具合の数値が一番小さくなるところを探す</a:t>
            </a:r>
            <a:endParaRPr kumimoji="1" lang="ja-JP" altLang="en-US" dirty="0"/>
          </a:p>
        </p:txBody>
      </p:sp>
      <p:sp>
        <p:nvSpPr>
          <p:cNvPr id="4" name="コンテンツ プレースホルダー 3"/>
          <p:cNvSpPr>
            <a:spLocks noGrp="1"/>
          </p:cNvSpPr>
          <p:nvPr>
            <p:ph idx="1"/>
          </p:nvPr>
        </p:nvSpPr>
        <p:spPr>
          <a:xfrm>
            <a:off x="838200" y="1551267"/>
            <a:ext cx="10515600" cy="814574"/>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r>
              <a:rPr lang="ja-JP" altLang="en-US" sz="2000" dirty="0"/>
              <a:t>イメージでいうと、コンピューターの計算力を頼りに、ちょっとずつパラメータ</a:t>
            </a:r>
            <a:r>
              <a:rPr lang="en-US" altLang="ja-JP" sz="2000" dirty="0"/>
              <a:t>W1, W2, W3, b1, b2, b3 (</a:t>
            </a:r>
            <a:r>
              <a:rPr lang="ja-JP" altLang="en-US" sz="2000" dirty="0"/>
              <a:t>全部で</a:t>
            </a:r>
            <a:r>
              <a:rPr lang="en-US" altLang="ja-JP" sz="2000" dirty="0"/>
              <a:t>45,350</a:t>
            </a:r>
            <a:r>
              <a:rPr lang="ja-JP" altLang="en-US" sz="2000" dirty="0"/>
              <a:t>個の数字</a:t>
            </a:r>
            <a:r>
              <a:rPr lang="en-US" altLang="ja-JP" sz="2000" dirty="0"/>
              <a:t>)</a:t>
            </a:r>
            <a:r>
              <a:rPr lang="ja-JP" altLang="en-US" sz="2000" dirty="0"/>
              <a:t>を変えながら、何度も何度も計算を繰り返して絶妙なパラメータの組み合わせを探すプロセス</a:t>
            </a:r>
            <a:endParaRPr lang="en-US" altLang="ja-JP" sz="2000" dirty="0"/>
          </a:p>
        </p:txBody>
      </p:sp>
      <p:sp>
        <p:nvSpPr>
          <p:cNvPr id="3" name="スライド番号プレースホルダー 2"/>
          <p:cNvSpPr>
            <a:spLocks noGrp="1"/>
          </p:cNvSpPr>
          <p:nvPr>
            <p:ph type="sldNum" sz="quarter" idx="12"/>
          </p:nvPr>
        </p:nvSpPr>
        <p:spPr>
          <a:xfrm>
            <a:off x="8610600" y="6356350"/>
            <a:ext cx="2743200" cy="365125"/>
          </a:xfrm>
        </p:spPr>
        <p:txBody>
          <a:bodyPr/>
          <a:lstStyle/>
          <a:p>
            <a:fld id="{8AEBDCA3-918C-4541-BF84-4F93CF1796EA}" type="slidenum">
              <a:rPr kumimoji="1" lang="ja-JP" altLang="en-US" smtClean="0"/>
              <a:t>50</a:t>
            </a:fld>
            <a:endParaRPr kumimoji="1" lang="ja-JP" altLang="en-US" dirty="0"/>
          </a:p>
        </p:txBody>
      </p:sp>
      <p:cxnSp>
        <p:nvCxnSpPr>
          <p:cNvPr id="6" name="直線矢印コネクタ 5"/>
          <p:cNvCxnSpPr/>
          <p:nvPr/>
        </p:nvCxnSpPr>
        <p:spPr>
          <a:xfrm>
            <a:off x="3985783" y="2964288"/>
            <a:ext cx="0" cy="271162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cxnSpLocks/>
          </p:cNvCxnSpPr>
          <p:nvPr/>
        </p:nvCxnSpPr>
        <p:spPr>
          <a:xfrm flipH="1">
            <a:off x="3777575" y="5496530"/>
            <a:ext cx="4316569"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フリーフォーム: 図形 11"/>
          <p:cNvSpPr/>
          <p:nvPr/>
        </p:nvSpPr>
        <p:spPr>
          <a:xfrm>
            <a:off x="4193991" y="3136195"/>
            <a:ext cx="3565301" cy="2180949"/>
          </a:xfrm>
          <a:custGeom>
            <a:avLst/>
            <a:gdLst>
              <a:gd name="connsiteX0" fmla="*/ 0 w 3361386"/>
              <a:gd name="connsiteY0" fmla="*/ 77273 h 1894499"/>
              <a:gd name="connsiteX1" fmla="*/ 746975 w 3361386"/>
              <a:gd name="connsiteY1" fmla="*/ 1313645 h 1894499"/>
              <a:gd name="connsiteX2" fmla="*/ 1661375 w 3361386"/>
              <a:gd name="connsiteY2" fmla="*/ 1893194 h 1894499"/>
              <a:gd name="connsiteX3" fmla="*/ 2395470 w 3361386"/>
              <a:gd name="connsiteY3" fmla="*/ 1171977 h 1894499"/>
              <a:gd name="connsiteX4" fmla="*/ 2936383 w 3361386"/>
              <a:gd name="connsiteY4" fmla="*/ 721216 h 1894499"/>
              <a:gd name="connsiteX5" fmla="*/ 3361386 w 3361386"/>
              <a:gd name="connsiteY5" fmla="*/ 0 h 189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1386" h="1894499">
                <a:moveTo>
                  <a:pt x="0" y="77273"/>
                </a:moveTo>
                <a:cubicBezTo>
                  <a:pt x="235039" y="544132"/>
                  <a:pt x="470079" y="1010992"/>
                  <a:pt x="746975" y="1313645"/>
                </a:cubicBezTo>
                <a:cubicBezTo>
                  <a:pt x="1023871" y="1616298"/>
                  <a:pt x="1386626" y="1916805"/>
                  <a:pt x="1661375" y="1893194"/>
                </a:cubicBezTo>
                <a:cubicBezTo>
                  <a:pt x="1936124" y="1869583"/>
                  <a:pt x="2182969" y="1367307"/>
                  <a:pt x="2395470" y="1171977"/>
                </a:cubicBezTo>
                <a:cubicBezTo>
                  <a:pt x="2607971" y="976647"/>
                  <a:pt x="2775397" y="916546"/>
                  <a:pt x="2936383" y="721216"/>
                </a:cubicBezTo>
                <a:cubicBezTo>
                  <a:pt x="3097369" y="525887"/>
                  <a:pt x="3229377" y="262943"/>
                  <a:pt x="336138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773683" y="2766863"/>
            <a:ext cx="1250663" cy="369332"/>
          </a:xfrm>
          <a:prstGeom prst="rect">
            <a:avLst/>
          </a:prstGeom>
          <a:noFill/>
        </p:spPr>
        <p:txBody>
          <a:bodyPr wrap="none" rtlCol="0">
            <a:spAutoFit/>
          </a:bodyPr>
          <a:lstStyle/>
          <a:p>
            <a:r>
              <a:rPr kumimoji="1" lang="ja-JP" altLang="en-US" dirty="0"/>
              <a:t>損失関数</a:t>
            </a:r>
            <a:r>
              <a:rPr kumimoji="1" lang="en-US" altLang="ja-JP" i="1" dirty="0"/>
              <a:t>E</a:t>
            </a:r>
            <a:endParaRPr kumimoji="1" lang="ja-JP" altLang="en-US" i="1" dirty="0"/>
          </a:p>
        </p:txBody>
      </p:sp>
      <p:sp>
        <p:nvSpPr>
          <p:cNvPr id="14" name="テキスト ボックス 13"/>
          <p:cNvSpPr txBox="1"/>
          <p:nvPr/>
        </p:nvSpPr>
        <p:spPr>
          <a:xfrm>
            <a:off x="954004" y="3142342"/>
            <a:ext cx="2723823" cy="369332"/>
          </a:xfrm>
          <a:prstGeom prst="rect">
            <a:avLst/>
          </a:prstGeom>
          <a:noFill/>
        </p:spPr>
        <p:txBody>
          <a:bodyPr wrap="none" rtlCol="0">
            <a:spAutoFit/>
          </a:bodyPr>
          <a:lstStyle/>
          <a:p>
            <a:r>
              <a:rPr lang="ja-JP" altLang="en-US" dirty="0"/>
              <a:t>当たってなさ具合の指標</a:t>
            </a:r>
            <a:endParaRPr lang="en-US" altLang="ja-JP" dirty="0"/>
          </a:p>
        </p:txBody>
      </p:sp>
      <p:sp>
        <p:nvSpPr>
          <p:cNvPr id="15" name="テキスト ボックス 14"/>
          <p:cNvSpPr txBox="1"/>
          <p:nvPr/>
        </p:nvSpPr>
        <p:spPr>
          <a:xfrm>
            <a:off x="8143513" y="5311865"/>
            <a:ext cx="1338828" cy="369332"/>
          </a:xfrm>
          <a:prstGeom prst="rect">
            <a:avLst/>
          </a:prstGeom>
          <a:noFill/>
        </p:spPr>
        <p:txBody>
          <a:bodyPr wrap="none" rtlCol="0">
            <a:spAutoFit/>
          </a:bodyPr>
          <a:lstStyle/>
          <a:p>
            <a:r>
              <a:rPr kumimoji="1" lang="ja-JP" altLang="en-US" dirty="0"/>
              <a:t>パラメータ</a:t>
            </a:r>
            <a:endParaRPr kumimoji="1" lang="en-US" altLang="ja-JP" dirty="0"/>
          </a:p>
        </p:txBody>
      </p:sp>
      <p:sp>
        <p:nvSpPr>
          <p:cNvPr id="18" name="楕円 17"/>
          <p:cNvSpPr/>
          <p:nvPr/>
        </p:nvSpPr>
        <p:spPr>
          <a:xfrm>
            <a:off x="4481648" y="3979270"/>
            <a:ext cx="167426" cy="167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4660908" y="4197920"/>
            <a:ext cx="167426" cy="167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4808000" y="4416570"/>
            <a:ext cx="167426" cy="167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a:cxnSpLocks/>
          </p:cNvCxnSpPr>
          <p:nvPr/>
        </p:nvCxnSpPr>
        <p:spPr>
          <a:xfrm>
            <a:off x="4863662" y="4096967"/>
            <a:ext cx="242639" cy="319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5096495" y="3927169"/>
            <a:ext cx="6816463" cy="646331"/>
          </a:xfrm>
          <a:prstGeom prst="rect">
            <a:avLst/>
          </a:prstGeom>
          <a:noFill/>
        </p:spPr>
        <p:txBody>
          <a:bodyPr wrap="square" rtlCol="0">
            <a:spAutoFit/>
          </a:bodyPr>
          <a:lstStyle/>
          <a:p>
            <a:r>
              <a:rPr lang="ja-JP" altLang="en-US" dirty="0">
                <a:solidFill>
                  <a:srgbClr val="0070C0"/>
                </a:solidFill>
              </a:rPr>
              <a:t>足元の坂の傾きを調べて、その傾きの大きさに従って一歩進む。</a:t>
            </a:r>
            <a:endParaRPr kumimoji="1" lang="en-US" altLang="ja-JP" dirty="0">
              <a:solidFill>
                <a:srgbClr val="0070C0"/>
              </a:solidFill>
            </a:endParaRPr>
          </a:p>
          <a:p>
            <a:r>
              <a:rPr lang="ja-JP" altLang="en-US" dirty="0">
                <a:solidFill>
                  <a:srgbClr val="0070C0"/>
                </a:solidFill>
              </a:rPr>
              <a:t>それを繰り返して、</a:t>
            </a:r>
            <a:r>
              <a:rPr lang="en-US" altLang="ja-JP" i="1" dirty="0">
                <a:solidFill>
                  <a:srgbClr val="0070C0"/>
                </a:solidFill>
              </a:rPr>
              <a:t>E</a:t>
            </a:r>
            <a:r>
              <a:rPr lang="ja-JP" altLang="en-US" dirty="0">
                <a:solidFill>
                  <a:srgbClr val="0070C0"/>
                </a:solidFill>
              </a:rPr>
              <a:t>の</a:t>
            </a:r>
            <a:r>
              <a:rPr kumimoji="1" lang="ja-JP" altLang="en-US" dirty="0">
                <a:solidFill>
                  <a:srgbClr val="0070C0"/>
                </a:solidFill>
              </a:rPr>
              <a:t>一番低いところを探す。</a:t>
            </a:r>
          </a:p>
        </p:txBody>
      </p:sp>
      <p:sp>
        <p:nvSpPr>
          <p:cNvPr id="5" name="正方形/長方形 4"/>
          <p:cNvSpPr/>
          <p:nvPr/>
        </p:nvSpPr>
        <p:spPr>
          <a:xfrm>
            <a:off x="6637652" y="5852433"/>
            <a:ext cx="5636479" cy="369332"/>
          </a:xfrm>
          <a:prstGeom prst="rect">
            <a:avLst/>
          </a:prstGeom>
        </p:spPr>
        <p:txBody>
          <a:bodyPr wrap="none">
            <a:spAutoFit/>
          </a:bodyPr>
          <a:lstStyle/>
          <a:p>
            <a:r>
              <a:rPr lang="en-US" altLang="ja-JP" dirty="0"/>
              <a:t>W1, W2, W3, b1, b2, b3</a:t>
            </a:r>
            <a:r>
              <a:rPr lang="ja-JP" altLang="en-US" dirty="0"/>
              <a:t>の</a:t>
            </a:r>
            <a:r>
              <a:rPr lang="en-US" altLang="ja-JP" dirty="0"/>
              <a:t>45,350</a:t>
            </a:r>
            <a:r>
              <a:rPr lang="ja-JP" altLang="en-US" dirty="0"/>
              <a:t>個それぞれに対して</a:t>
            </a:r>
          </a:p>
        </p:txBody>
      </p:sp>
    </p:spTree>
    <p:extLst>
      <p:ext uri="{BB962C8B-B14F-4D97-AF65-F5344CB8AC3E}">
        <p14:creationId xmlns:p14="http://schemas.microsoft.com/office/powerpoint/2010/main" val="3718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Autofit/>
          </a:bodyPr>
          <a:lstStyle/>
          <a:p>
            <a:r>
              <a:rPr kumimoji="1" lang="ja-JP" altLang="en-US" sz="3600" dirty="0"/>
              <a:t>今日は学習の実装は割愛</a:t>
            </a:r>
            <a:r>
              <a:rPr lang="ja-JP" altLang="en-US" sz="3600" dirty="0"/>
              <a:t>なので、まるで三分間クッキングのように、</a:t>
            </a:r>
            <a:r>
              <a:rPr lang="ja-JP" altLang="en-US" sz="3600" dirty="0" err="1"/>
              <a:t>そこ</a:t>
            </a:r>
            <a:r>
              <a:rPr kumimoji="1" lang="ja-JP" altLang="en-US" sz="3600" dirty="0" err="1"/>
              <a:t>そこ</a:t>
            </a:r>
            <a:r>
              <a:rPr kumimoji="1" lang="ja-JP" altLang="en-US" sz="3600" dirty="0"/>
              <a:t>絶妙なパラメータを手に入れたとする</a:t>
            </a:r>
            <a:r>
              <a:rPr lang="en-US" altLang="ja-JP" sz="3600" dirty="0">
                <a:sym typeface="Wingdings" panose="05000000000000000000" pitchFamily="2" charset="2"/>
              </a:rPr>
              <a:t></a:t>
            </a:r>
            <a:endParaRPr kumimoji="1" lang="ja-JP" altLang="en-US" sz="3600"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51</a:t>
            </a:fld>
            <a:endParaRPr kumimoji="1" lang="ja-JP" altLang="en-US"/>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35521" y="2326961"/>
            <a:ext cx="2695546" cy="2115837"/>
          </a:xfrm>
          <a:prstGeom prst="rect">
            <a:avLst/>
          </a:prstGeom>
        </p:spPr>
      </p:pic>
      <p:pic>
        <p:nvPicPr>
          <p:cNvPr id="7" name="図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5255" y="2302509"/>
            <a:ext cx="884170" cy="2197390"/>
          </a:xfrm>
          <a:prstGeom prst="rect">
            <a:avLst/>
          </a:prstGeom>
        </p:spPr>
      </p:pic>
      <p:sp>
        <p:nvSpPr>
          <p:cNvPr id="8" name="テキスト ボックス 7"/>
          <p:cNvSpPr txBox="1"/>
          <p:nvPr/>
        </p:nvSpPr>
        <p:spPr>
          <a:xfrm>
            <a:off x="8296950" y="2760072"/>
            <a:ext cx="189647" cy="153888"/>
          </a:xfrm>
          <a:prstGeom prst="rect">
            <a:avLst/>
          </a:prstGeom>
          <a:noFill/>
        </p:spPr>
        <p:txBody>
          <a:bodyPr wrap="square" rtlCol="0">
            <a:spAutoFit/>
          </a:bodyPr>
          <a:lstStyle/>
          <a:p>
            <a:r>
              <a:rPr kumimoji="1" lang="en-US" altLang="ja-JP" sz="400" dirty="0">
                <a:solidFill>
                  <a:schemeClr val="accent2"/>
                </a:solidFill>
              </a:rPr>
              <a:t>1</a:t>
            </a:r>
            <a:endParaRPr kumimoji="1" lang="ja-JP" altLang="en-US" sz="400" dirty="0">
              <a:solidFill>
                <a:schemeClr val="accent2"/>
              </a:solidFill>
            </a:endParaRPr>
          </a:p>
        </p:txBody>
      </p:sp>
      <p:sp>
        <p:nvSpPr>
          <p:cNvPr id="9" name="テキスト ボックス 8"/>
          <p:cNvSpPr txBox="1"/>
          <p:nvPr/>
        </p:nvSpPr>
        <p:spPr>
          <a:xfrm>
            <a:off x="8296950" y="2615014"/>
            <a:ext cx="189647" cy="153888"/>
          </a:xfrm>
          <a:prstGeom prst="rect">
            <a:avLst/>
          </a:prstGeom>
          <a:noFill/>
        </p:spPr>
        <p:txBody>
          <a:bodyPr wrap="square" rtlCol="0">
            <a:spAutoFit/>
          </a:bodyPr>
          <a:lstStyle/>
          <a:p>
            <a:r>
              <a:rPr kumimoji="1" lang="en-US" altLang="ja-JP" sz="400" dirty="0">
                <a:solidFill>
                  <a:schemeClr val="accent2"/>
                </a:solidFill>
              </a:rPr>
              <a:t>0</a:t>
            </a:r>
            <a:endParaRPr kumimoji="1" lang="ja-JP" altLang="en-US" sz="400" dirty="0">
              <a:solidFill>
                <a:schemeClr val="accent2"/>
              </a:solidFill>
            </a:endParaRPr>
          </a:p>
        </p:txBody>
      </p:sp>
      <p:sp>
        <p:nvSpPr>
          <p:cNvPr id="10" name="テキスト ボックス 9"/>
          <p:cNvSpPr txBox="1"/>
          <p:nvPr/>
        </p:nvSpPr>
        <p:spPr>
          <a:xfrm>
            <a:off x="8296950" y="2905131"/>
            <a:ext cx="189647" cy="153888"/>
          </a:xfrm>
          <a:prstGeom prst="rect">
            <a:avLst/>
          </a:prstGeom>
          <a:noFill/>
        </p:spPr>
        <p:txBody>
          <a:bodyPr wrap="square" rtlCol="0">
            <a:spAutoFit/>
          </a:bodyPr>
          <a:lstStyle/>
          <a:p>
            <a:r>
              <a:rPr kumimoji="1" lang="en-US" altLang="ja-JP" sz="400" dirty="0">
                <a:solidFill>
                  <a:schemeClr val="accent2"/>
                </a:solidFill>
              </a:rPr>
              <a:t>2</a:t>
            </a:r>
            <a:endParaRPr kumimoji="1" lang="ja-JP" altLang="en-US" sz="400" dirty="0">
              <a:solidFill>
                <a:schemeClr val="accent2"/>
              </a:solidFill>
            </a:endParaRPr>
          </a:p>
        </p:txBody>
      </p:sp>
      <p:sp>
        <p:nvSpPr>
          <p:cNvPr id="11" name="テキスト ボックス 10"/>
          <p:cNvSpPr txBox="1"/>
          <p:nvPr/>
        </p:nvSpPr>
        <p:spPr>
          <a:xfrm>
            <a:off x="8296950" y="3050190"/>
            <a:ext cx="189647" cy="153888"/>
          </a:xfrm>
          <a:prstGeom prst="rect">
            <a:avLst/>
          </a:prstGeom>
          <a:noFill/>
        </p:spPr>
        <p:txBody>
          <a:bodyPr wrap="square" rtlCol="0">
            <a:spAutoFit/>
          </a:bodyPr>
          <a:lstStyle/>
          <a:p>
            <a:r>
              <a:rPr kumimoji="1" lang="en-US" altLang="ja-JP" sz="400" dirty="0">
                <a:solidFill>
                  <a:schemeClr val="accent2"/>
                </a:solidFill>
              </a:rPr>
              <a:t>3</a:t>
            </a:r>
            <a:endParaRPr kumimoji="1" lang="ja-JP" altLang="en-US" sz="400" dirty="0">
              <a:solidFill>
                <a:schemeClr val="accent2"/>
              </a:solidFill>
            </a:endParaRPr>
          </a:p>
        </p:txBody>
      </p:sp>
      <p:sp>
        <p:nvSpPr>
          <p:cNvPr id="12" name="テキスト ボックス 11"/>
          <p:cNvSpPr txBox="1"/>
          <p:nvPr/>
        </p:nvSpPr>
        <p:spPr>
          <a:xfrm>
            <a:off x="8296950" y="3340309"/>
            <a:ext cx="189647" cy="153888"/>
          </a:xfrm>
          <a:prstGeom prst="rect">
            <a:avLst/>
          </a:prstGeom>
          <a:noFill/>
        </p:spPr>
        <p:txBody>
          <a:bodyPr wrap="square" rtlCol="0">
            <a:spAutoFit/>
          </a:bodyPr>
          <a:lstStyle/>
          <a:p>
            <a:r>
              <a:rPr kumimoji="1" lang="en-US" altLang="ja-JP" sz="400" dirty="0">
                <a:solidFill>
                  <a:schemeClr val="accent2"/>
                </a:solidFill>
              </a:rPr>
              <a:t>5</a:t>
            </a:r>
            <a:endParaRPr kumimoji="1" lang="ja-JP" altLang="en-US" sz="400" dirty="0">
              <a:solidFill>
                <a:schemeClr val="accent2"/>
              </a:solidFill>
            </a:endParaRPr>
          </a:p>
        </p:txBody>
      </p:sp>
      <p:sp>
        <p:nvSpPr>
          <p:cNvPr id="13" name="テキスト ボックス 12"/>
          <p:cNvSpPr txBox="1"/>
          <p:nvPr/>
        </p:nvSpPr>
        <p:spPr>
          <a:xfrm>
            <a:off x="8296950" y="3195249"/>
            <a:ext cx="189647" cy="153888"/>
          </a:xfrm>
          <a:prstGeom prst="rect">
            <a:avLst/>
          </a:prstGeom>
          <a:noFill/>
        </p:spPr>
        <p:txBody>
          <a:bodyPr wrap="square" rtlCol="0">
            <a:spAutoFit/>
          </a:bodyPr>
          <a:lstStyle/>
          <a:p>
            <a:r>
              <a:rPr lang="en-US" altLang="ja-JP" sz="400" dirty="0">
                <a:solidFill>
                  <a:schemeClr val="accent2"/>
                </a:solidFill>
              </a:rPr>
              <a:t>4</a:t>
            </a:r>
            <a:endParaRPr kumimoji="1" lang="ja-JP" altLang="en-US" sz="400" dirty="0">
              <a:solidFill>
                <a:schemeClr val="accent2"/>
              </a:solidFill>
            </a:endParaRPr>
          </a:p>
        </p:txBody>
      </p:sp>
      <p:sp>
        <p:nvSpPr>
          <p:cNvPr id="14" name="テキスト ボックス 13"/>
          <p:cNvSpPr txBox="1"/>
          <p:nvPr/>
        </p:nvSpPr>
        <p:spPr>
          <a:xfrm>
            <a:off x="8296950" y="3485368"/>
            <a:ext cx="189647" cy="153888"/>
          </a:xfrm>
          <a:prstGeom prst="rect">
            <a:avLst/>
          </a:prstGeom>
          <a:noFill/>
        </p:spPr>
        <p:txBody>
          <a:bodyPr wrap="square" rtlCol="0">
            <a:spAutoFit/>
          </a:bodyPr>
          <a:lstStyle/>
          <a:p>
            <a:r>
              <a:rPr kumimoji="1" lang="en-US" altLang="ja-JP" sz="400" dirty="0">
                <a:solidFill>
                  <a:schemeClr val="accent2"/>
                </a:solidFill>
              </a:rPr>
              <a:t>6</a:t>
            </a:r>
            <a:endParaRPr kumimoji="1" lang="ja-JP" altLang="en-US" sz="400" dirty="0">
              <a:solidFill>
                <a:schemeClr val="accent2"/>
              </a:solidFill>
            </a:endParaRPr>
          </a:p>
        </p:txBody>
      </p:sp>
      <p:sp>
        <p:nvSpPr>
          <p:cNvPr id="15" name="テキスト ボックス 14"/>
          <p:cNvSpPr txBox="1"/>
          <p:nvPr/>
        </p:nvSpPr>
        <p:spPr>
          <a:xfrm>
            <a:off x="8296950" y="3630427"/>
            <a:ext cx="189647" cy="153888"/>
          </a:xfrm>
          <a:prstGeom prst="rect">
            <a:avLst/>
          </a:prstGeom>
          <a:noFill/>
        </p:spPr>
        <p:txBody>
          <a:bodyPr wrap="square" rtlCol="0">
            <a:spAutoFit/>
          </a:bodyPr>
          <a:lstStyle/>
          <a:p>
            <a:r>
              <a:rPr kumimoji="1" lang="en-US" altLang="ja-JP" sz="400" dirty="0">
                <a:solidFill>
                  <a:schemeClr val="accent2"/>
                </a:solidFill>
              </a:rPr>
              <a:t>7</a:t>
            </a:r>
            <a:endParaRPr kumimoji="1" lang="ja-JP" altLang="en-US" sz="400" dirty="0">
              <a:solidFill>
                <a:schemeClr val="accent2"/>
              </a:solidFill>
            </a:endParaRPr>
          </a:p>
        </p:txBody>
      </p:sp>
      <p:sp>
        <p:nvSpPr>
          <p:cNvPr id="16" name="テキスト ボックス 15"/>
          <p:cNvSpPr txBox="1"/>
          <p:nvPr/>
        </p:nvSpPr>
        <p:spPr>
          <a:xfrm>
            <a:off x="8296950" y="3920547"/>
            <a:ext cx="189647" cy="153888"/>
          </a:xfrm>
          <a:prstGeom prst="rect">
            <a:avLst/>
          </a:prstGeom>
          <a:noFill/>
        </p:spPr>
        <p:txBody>
          <a:bodyPr wrap="square" rtlCol="0">
            <a:spAutoFit/>
          </a:bodyPr>
          <a:lstStyle/>
          <a:p>
            <a:r>
              <a:rPr kumimoji="1" lang="en-US" altLang="ja-JP" sz="400" dirty="0"/>
              <a:t>9</a:t>
            </a:r>
            <a:endParaRPr kumimoji="1" lang="ja-JP" altLang="en-US" sz="400" dirty="0"/>
          </a:p>
        </p:txBody>
      </p:sp>
      <p:sp>
        <p:nvSpPr>
          <p:cNvPr id="17" name="テキスト ボックス 16"/>
          <p:cNvSpPr txBox="1"/>
          <p:nvPr/>
        </p:nvSpPr>
        <p:spPr>
          <a:xfrm>
            <a:off x="8296950" y="3775485"/>
            <a:ext cx="189647" cy="153888"/>
          </a:xfrm>
          <a:prstGeom prst="rect">
            <a:avLst/>
          </a:prstGeom>
          <a:noFill/>
        </p:spPr>
        <p:txBody>
          <a:bodyPr wrap="square" rtlCol="0">
            <a:spAutoFit/>
          </a:bodyPr>
          <a:lstStyle/>
          <a:p>
            <a:r>
              <a:rPr lang="en-US" altLang="ja-JP" sz="400" dirty="0"/>
              <a:t>8</a:t>
            </a:r>
            <a:endParaRPr kumimoji="1" lang="ja-JP" altLang="en-US" sz="400" dirty="0"/>
          </a:p>
        </p:txBody>
      </p:sp>
      <p:sp>
        <p:nvSpPr>
          <p:cNvPr id="18" name="テキスト ボックス 17"/>
          <p:cNvSpPr txBox="1"/>
          <p:nvPr/>
        </p:nvSpPr>
        <p:spPr>
          <a:xfrm>
            <a:off x="6111219" y="3218732"/>
            <a:ext cx="529312" cy="369332"/>
          </a:xfrm>
          <a:prstGeom prst="rect">
            <a:avLst/>
          </a:prstGeom>
          <a:noFill/>
        </p:spPr>
        <p:txBody>
          <a:bodyPr wrap="none" rtlCol="0">
            <a:spAutoFit/>
          </a:bodyPr>
          <a:lstStyle/>
          <a:p>
            <a:r>
              <a:rPr kumimoji="1" lang="en-US" altLang="ja-JP" b="1" dirty="0">
                <a:solidFill>
                  <a:schemeClr val="accent2"/>
                </a:solidFill>
              </a:rPr>
              <a:t>W1</a:t>
            </a:r>
            <a:endParaRPr kumimoji="1" lang="ja-JP" altLang="en-US" b="1" dirty="0">
              <a:solidFill>
                <a:schemeClr val="accent2"/>
              </a:solidFill>
            </a:endParaRPr>
          </a:p>
        </p:txBody>
      </p:sp>
      <p:sp>
        <p:nvSpPr>
          <p:cNvPr id="19" name="テキスト ボックス 18"/>
          <p:cNvSpPr txBox="1"/>
          <p:nvPr/>
        </p:nvSpPr>
        <p:spPr>
          <a:xfrm>
            <a:off x="6872700" y="3202002"/>
            <a:ext cx="529312" cy="369332"/>
          </a:xfrm>
          <a:prstGeom prst="rect">
            <a:avLst/>
          </a:prstGeom>
          <a:noFill/>
        </p:spPr>
        <p:txBody>
          <a:bodyPr wrap="none" rtlCol="0">
            <a:spAutoFit/>
          </a:bodyPr>
          <a:lstStyle/>
          <a:p>
            <a:r>
              <a:rPr kumimoji="1" lang="en-US" altLang="ja-JP" b="1" dirty="0">
                <a:solidFill>
                  <a:schemeClr val="accent2"/>
                </a:solidFill>
              </a:rPr>
              <a:t>W2</a:t>
            </a:r>
            <a:endParaRPr kumimoji="1" lang="ja-JP" altLang="en-US" b="1" dirty="0">
              <a:solidFill>
                <a:schemeClr val="accent2"/>
              </a:solidFill>
            </a:endParaRPr>
          </a:p>
        </p:txBody>
      </p:sp>
      <p:sp>
        <p:nvSpPr>
          <p:cNvPr id="20" name="テキスト ボックス 19"/>
          <p:cNvSpPr txBox="1"/>
          <p:nvPr/>
        </p:nvSpPr>
        <p:spPr>
          <a:xfrm>
            <a:off x="7634182" y="3202013"/>
            <a:ext cx="529312" cy="369332"/>
          </a:xfrm>
          <a:prstGeom prst="rect">
            <a:avLst/>
          </a:prstGeom>
          <a:noFill/>
        </p:spPr>
        <p:txBody>
          <a:bodyPr wrap="none" rtlCol="0">
            <a:spAutoFit/>
          </a:bodyPr>
          <a:lstStyle/>
          <a:p>
            <a:r>
              <a:rPr kumimoji="1" lang="en-US" altLang="ja-JP" b="1" dirty="0">
                <a:solidFill>
                  <a:schemeClr val="accent2"/>
                </a:solidFill>
              </a:rPr>
              <a:t>W3</a:t>
            </a:r>
            <a:endParaRPr kumimoji="1" lang="ja-JP" altLang="en-US" b="1" dirty="0">
              <a:solidFill>
                <a:schemeClr val="accent2"/>
              </a:solidFill>
            </a:endParaRPr>
          </a:p>
        </p:txBody>
      </p:sp>
      <p:sp>
        <p:nvSpPr>
          <p:cNvPr id="21" name="テキスト ボックス 20"/>
          <p:cNvSpPr txBox="1"/>
          <p:nvPr/>
        </p:nvSpPr>
        <p:spPr>
          <a:xfrm>
            <a:off x="5822944" y="4449815"/>
            <a:ext cx="198137" cy="210383"/>
          </a:xfrm>
          <a:prstGeom prst="rect">
            <a:avLst/>
          </a:prstGeom>
          <a:noFill/>
        </p:spPr>
        <p:txBody>
          <a:bodyPr wrap="square" rtlCol="0">
            <a:spAutoFit/>
          </a:bodyPr>
          <a:lstStyle/>
          <a:p>
            <a:r>
              <a:rPr kumimoji="1" lang="en-US" altLang="ja-JP" sz="700" b="1" dirty="0"/>
              <a:t>x</a:t>
            </a:r>
            <a:endParaRPr kumimoji="1" lang="ja-JP" altLang="en-US" sz="700" b="1" dirty="0"/>
          </a:p>
        </p:txBody>
      </p:sp>
      <p:sp>
        <p:nvSpPr>
          <p:cNvPr id="22" name="テキスト ボックス 21"/>
          <p:cNvSpPr txBox="1"/>
          <p:nvPr/>
        </p:nvSpPr>
        <p:spPr>
          <a:xfrm>
            <a:off x="6493643" y="2600855"/>
            <a:ext cx="458780" cy="369332"/>
          </a:xfrm>
          <a:prstGeom prst="rect">
            <a:avLst/>
          </a:prstGeom>
          <a:noFill/>
        </p:spPr>
        <p:txBody>
          <a:bodyPr wrap="none" rtlCol="0">
            <a:spAutoFit/>
          </a:bodyPr>
          <a:lstStyle/>
          <a:p>
            <a:r>
              <a:rPr kumimoji="1" lang="en-US" altLang="ja-JP" b="1" dirty="0">
                <a:solidFill>
                  <a:schemeClr val="accent2"/>
                </a:solidFill>
              </a:rPr>
              <a:t>b1</a:t>
            </a:r>
            <a:endParaRPr kumimoji="1" lang="ja-JP" altLang="en-US" b="1" dirty="0">
              <a:solidFill>
                <a:schemeClr val="accent2"/>
              </a:solidFill>
            </a:endParaRPr>
          </a:p>
        </p:txBody>
      </p:sp>
      <p:sp>
        <p:nvSpPr>
          <p:cNvPr id="23" name="テキスト ボックス 22"/>
          <p:cNvSpPr txBox="1"/>
          <p:nvPr/>
        </p:nvSpPr>
        <p:spPr>
          <a:xfrm>
            <a:off x="7259314" y="2119488"/>
            <a:ext cx="458780" cy="369332"/>
          </a:xfrm>
          <a:prstGeom prst="rect">
            <a:avLst/>
          </a:prstGeom>
          <a:noFill/>
        </p:spPr>
        <p:txBody>
          <a:bodyPr wrap="none" rtlCol="0">
            <a:spAutoFit/>
          </a:bodyPr>
          <a:lstStyle/>
          <a:p>
            <a:r>
              <a:rPr kumimoji="1" lang="en-US" altLang="ja-JP" b="1" dirty="0">
                <a:solidFill>
                  <a:schemeClr val="accent2"/>
                </a:solidFill>
              </a:rPr>
              <a:t>b2</a:t>
            </a:r>
            <a:endParaRPr kumimoji="1" lang="ja-JP" altLang="en-US" b="1" dirty="0">
              <a:solidFill>
                <a:schemeClr val="accent2"/>
              </a:solidFill>
            </a:endParaRPr>
          </a:p>
        </p:txBody>
      </p:sp>
      <p:sp>
        <p:nvSpPr>
          <p:cNvPr id="24" name="テキスト ボックス 23"/>
          <p:cNvSpPr txBox="1"/>
          <p:nvPr/>
        </p:nvSpPr>
        <p:spPr>
          <a:xfrm>
            <a:off x="8069994" y="2380724"/>
            <a:ext cx="458780" cy="369332"/>
          </a:xfrm>
          <a:prstGeom prst="rect">
            <a:avLst/>
          </a:prstGeom>
          <a:noFill/>
        </p:spPr>
        <p:txBody>
          <a:bodyPr wrap="none" rtlCol="0">
            <a:spAutoFit/>
          </a:bodyPr>
          <a:lstStyle/>
          <a:p>
            <a:r>
              <a:rPr kumimoji="1" lang="en-US" altLang="ja-JP" b="1" dirty="0">
                <a:solidFill>
                  <a:schemeClr val="accent2"/>
                </a:solidFill>
              </a:rPr>
              <a:t>b3</a:t>
            </a:r>
            <a:endParaRPr kumimoji="1" lang="ja-JP" altLang="en-US" b="1" dirty="0">
              <a:solidFill>
                <a:schemeClr val="accent2"/>
              </a:solidFill>
            </a:endParaRPr>
          </a:p>
        </p:txBody>
      </p:sp>
      <p:sp>
        <p:nvSpPr>
          <p:cNvPr id="25" name="テキスト ボックス 24"/>
          <p:cNvSpPr txBox="1"/>
          <p:nvPr/>
        </p:nvSpPr>
        <p:spPr>
          <a:xfrm>
            <a:off x="6674512" y="3920547"/>
            <a:ext cx="313078" cy="200055"/>
          </a:xfrm>
          <a:prstGeom prst="rect">
            <a:avLst/>
          </a:prstGeom>
          <a:noFill/>
        </p:spPr>
        <p:txBody>
          <a:bodyPr wrap="square" rtlCol="0">
            <a:spAutoFit/>
          </a:bodyPr>
          <a:lstStyle/>
          <a:p>
            <a:r>
              <a:rPr kumimoji="1" lang="en-US" altLang="ja-JP" sz="700" b="1" dirty="0"/>
              <a:t>z1</a:t>
            </a:r>
            <a:endParaRPr kumimoji="1" lang="ja-JP" altLang="en-US" sz="700" b="1" dirty="0"/>
          </a:p>
        </p:txBody>
      </p:sp>
      <p:sp>
        <p:nvSpPr>
          <p:cNvPr id="26" name="テキスト ボックス 25"/>
          <p:cNvSpPr txBox="1"/>
          <p:nvPr/>
        </p:nvSpPr>
        <p:spPr>
          <a:xfrm>
            <a:off x="7467760" y="4339988"/>
            <a:ext cx="313078" cy="200055"/>
          </a:xfrm>
          <a:prstGeom prst="rect">
            <a:avLst/>
          </a:prstGeom>
          <a:noFill/>
        </p:spPr>
        <p:txBody>
          <a:bodyPr wrap="square" rtlCol="0">
            <a:spAutoFit/>
          </a:bodyPr>
          <a:lstStyle/>
          <a:p>
            <a:r>
              <a:rPr kumimoji="1" lang="en-US" altLang="ja-JP" sz="700" b="1" dirty="0"/>
              <a:t>z2</a:t>
            </a:r>
            <a:endParaRPr kumimoji="1" lang="ja-JP" altLang="en-US" sz="700" b="1" dirty="0"/>
          </a:p>
        </p:txBody>
      </p:sp>
      <p:sp>
        <p:nvSpPr>
          <p:cNvPr id="27" name="テキスト ボックス 26"/>
          <p:cNvSpPr txBox="1"/>
          <p:nvPr/>
        </p:nvSpPr>
        <p:spPr>
          <a:xfrm>
            <a:off x="8155069" y="4068848"/>
            <a:ext cx="313078" cy="200055"/>
          </a:xfrm>
          <a:prstGeom prst="rect">
            <a:avLst/>
          </a:prstGeom>
          <a:noFill/>
        </p:spPr>
        <p:txBody>
          <a:bodyPr wrap="square" rtlCol="0">
            <a:spAutoFit/>
          </a:bodyPr>
          <a:lstStyle/>
          <a:p>
            <a:r>
              <a:rPr kumimoji="1" lang="en-US" altLang="ja-JP" sz="700" b="1" dirty="0"/>
              <a:t>z3</a:t>
            </a:r>
            <a:endParaRPr kumimoji="1" lang="ja-JP" altLang="en-US" sz="700" b="1" dirty="0"/>
          </a:p>
        </p:txBody>
      </p:sp>
      <p:sp>
        <p:nvSpPr>
          <p:cNvPr id="28" name="テキスト ボックス 27"/>
          <p:cNvSpPr txBox="1"/>
          <p:nvPr/>
        </p:nvSpPr>
        <p:spPr>
          <a:xfrm>
            <a:off x="5977577" y="3452334"/>
            <a:ext cx="769763" cy="307777"/>
          </a:xfrm>
          <a:prstGeom prst="rect">
            <a:avLst/>
          </a:prstGeom>
          <a:noFill/>
        </p:spPr>
        <p:txBody>
          <a:bodyPr wrap="none" rtlCol="0">
            <a:spAutoFit/>
          </a:bodyPr>
          <a:lstStyle/>
          <a:p>
            <a:r>
              <a:rPr kumimoji="1" lang="en-US" altLang="ja-JP" sz="1400" dirty="0">
                <a:solidFill>
                  <a:schemeClr val="accent2"/>
                </a:solidFill>
              </a:rPr>
              <a:t>50x784</a:t>
            </a:r>
            <a:endParaRPr kumimoji="1" lang="ja-JP" altLang="en-US" sz="1400" dirty="0">
              <a:solidFill>
                <a:schemeClr val="accent2"/>
              </a:solidFill>
            </a:endParaRPr>
          </a:p>
        </p:txBody>
      </p:sp>
      <p:sp>
        <p:nvSpPr>
          <p:cNvPr id="29" name="テキスト ボックス 28"/>
          <p:cNvSpPr txBox="1"/>
          <p:nvPr/>
        </p:nvSpPr>
        <p:spPr>
          <a:xfrm>
            <a:off x="6755302" y="3434544"/>
            <a:ext cx="769763" cy="307777"/>
          </a:xfrm>
          <a:prstGeom prst="rect">
            <a:avLst/>
          </a:prstGeom>
          <a:noFill/>
        </p:spPr>
        <p:txBody>
          <a:bodyPr wrap="none" rtlCol="0">
            <a:spAutoFit/>
          </a:bodyPr>
          <a:lstStyle/>
          <a:p>
            <a:r>
              <a:rPr kumimoji="1" lang="en-US" altLang="ja-JP" sz="1400" dirty="0">
                <a:solidFill>
                  <a:schemeClr val="accent2"/>
                </a:solidFill>
              </a:rPr>
              <a:t>100x50</a:t>
            </a:r>
            <a:endParaRPr kumimoji="1" lang="ja-JP" altLang="en-US" sz="1400" dirty="0">
              <a:solidFill>
                <a:schemeClr val="accent2"/>
              </a:solidFill>
            </a:endParaRPr>
          </a:p>
        </p:txBody>
      </p:sp>
      <p:sp>
        <p:nvSpPr>
          <p:cNvPr id="30" name="テキスト ボックス 29"/>
          <p:cNvSpPr txBox="1"/>
          <p:nvPr/>
        </p:nvSpPr>
        <p:spPr>
          <a:xfrm>
            <a:off x="7554407" y="3436918"/>
            <a:ext cx="769763" cy="307777"/>
          </a:xfrm>
          <a:prstGeom prst="rect">
            <a:avLst/>
          </a:prstGeom>
          <a:noFill/>
        </p:spPr>
        <p:txBody>
          <a:bodyPr wrap="none" rtlCol="0">
            <a:spAutoFit/>
          </a:bodyPr>
          <a:lstStyle/>
          <a:p>
            <a:r>
              <a:rPr kumimoji="1" lang="en-US" altLang="ja-JP" sz="1400" dirty="0">
                <a:solidFill>
                  <a:schemeClr val="accent2"/>
                </a:solidFill>
              </a:rPr>
              <a:t>10x100</a:t>
            </a:r>
            <a:endParaRPr kumimoji="1" lang="ja-JP" altLang="en-US" sz="1400" dirty="0">
              <a:solidFill>
                <a:schemeClr val="accent2"/>
              </a:solidFill>
            </a:endParaRPr>
          </a:p>
        </p:txBody>
      </p:sp>
      <p:pic>
        <p:nvPicPr>
          <p:cNvPr id="31" name="図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66704" y="1856351"/>
            <a:ext cx="1585915" cy="1582020"/>
          </a:xfrm>
          <a:prstGeom prst="ellipse">
            <a:avLst/>
          </a:prstGeom>
          <a:ln>
            <a:noFill/>
          </a:ln>
          <a:effectLst>
            <a:softEdge rad="112500"/>
          </a:effectLst>
        </p:spPr>
      </p:pic>
      <p:sp>
        <p:nvSpPr>
          <p:cNvPr id="32" name="矢印: 右 31"/>
          <p:cNvSpPr/>
          <p:nvPr/>
        </p:nvSpPr>
        <p:spPr>
          <a:xfrm rot="1747858">
            <a:off x="4050129" y="2903404"/>
            <a:ext cx="930321" cy="62164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781602" y="2418491"/>
            <a:ext cx="1980029"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訓練用のデータ</a:t>
            </a:r>
            <a:endParaRPr kumimoji="1" lang="ja-JP" altLang="en-US" sz="2000" dirty="0"/>
          </a:p>
        </p:txBody>
      </p:sp>
      <p:pic>
        <p:nvPicPr>
          <p:cNvPr id="39" name="図 38"/>
          <p:cNvPicPr>
            <a:picLocks noChangeAspect="1"/>
          </p:cNvPicPr>
          <p:nvPr/>
        </p:nvPicPr>
        <p:blipFill>
          <a:blip r:embed="rId5">
            <a:clrChange>
              <a:clrFrom>
                <a:srgbClr val="FFFFFF"/>
              </a:clrFrom>
              <a:clrTo>
                <a:srgbClr val="FFFFFF">
                  <a:alpha val="0"/>
                </a:srgbClr>
              </a:clrTo>
            </a:clrChange>
          </a:blip>
          <a:stretch>
            <a:fillRect/>
          </a:stretch>
        </p:blipFill>
        <p:spPr>
          <a:xfrm>
            <a:off x="6619906" y="2425705"/>
            <a:ext cx="528086" cy="498194"/>
          </a:xfrm>
          <a:prstGeom prst="rect">
            <a:avLst/>
          </a:prstGeom>
        </p:spPr>
      </p:pic>
      <p:pic>
        <p:nvPicPr>
          <p:cNvPr id="40" name="図 39"/>
          <p:cNvPicPr>
            <a:picLocks noChangeAspect="1"/>
          </p:cNvPicPr>
          <p:nvPr/>
        </p:nvPicPr>
        <p:blipFill>
          <a:blip r:embed="rId5">
            <a:clrChange>
              <a:clrFrom>
                <a:srgbClr val="FFFFFF"/>
              </a:clrFrom>
              <a:clrTo>
                <a:srgbClr val="FFFFFF">
                  <a:alpha val="0"/>
                </a:srgbClr>
              </a:clrTo>
            </a:clrChange>
          </a:blip>
          <a:stretch>
            <a:fillRect/>
          </a:stretch>
        </p:blipFill>
        <p:spPr>
          <a:xfrm>
            <a:off x="6270026" y="3067504"/>
            <a:ext cx="528086" cy="498194"/>
          </a:xfrm>
          <a:prstGeom prst="rect">
            <a:avLst/>
          </a:prstGeom>
        </p:spPr>
      </p:pic>
      <p:pic>
        <p:nvPicPr>
          <p:cNvPr id="41" name="図 40"/>
          <p:cNvPicPr>
            <a:picLocks noChangeAspect="1"/>
          </p:cNvPicPr>
          <p:nvPr/>
        </p:nvPicPr>
        <p:blipFill>
          <a:blip r:embed="rId5">
            <a:clrChange>
              <a:clrFrom>
                <a:srgbClr val="FFFFFF"/>
              </a:clrFrom>
              <a:clrTo>
                <a:srgbClr val="FFFFFF">
                  <a:alpha val="0"/>
                </a:srgbClr>
              </a:clrTo>
            </a:clrChange>
          </a:blip>
          <a:stretch>
            <a:fillRect/>
          </a:stretch>
        </p:blipFill>
        <p:spPr>
          <a:xfrm>
            <a:off x="7053490" y="3052478"/>
            <a:ext cx="528086" cy="498194"/>
          </a:xfrm>
          <a:prstGeom prst="rect">
            <a:avLst/>
          </a:prstGeom>
        </p:spPr>
      </p:pic>
      <p:pic>
        <p:nvPicPr>
          <p:cNvPr id="42" name="図 41"/>
          <p:cNvPicPr>
            <a:picLocks noChangeAspect="1"/>
          </p:cNvPicPr>
          <p:nvPr/>
        </p:nvPicPr>
        <p:blipFill>
          <a:blip r:embed="rId5">
            <a:clrChange>
              <a:clrFrom>
                <a:srgbClr val="FFFFFF"/>
              </a:clrFrom>
              <a:clrTo>
                <a:srgbClr val="FFFFFF">
                  <a:alpha val="0"/>
                </a:srgbClr>
              </a:clrTo>
            </a:clrChange>
          </a:blip>
          <a:stretch>
            <a:fillRect/>
          </a:stretch>
        </p:blipFill>
        <p:spPr>
          <a:xfrm>
            <a:off x="7836954" y="3101847"/>
            <a:ext cx="528086" cy="498194"/>
          </a:xfrm>
          <a:prstGeom prst="rect">
            <a:avLst/>
          </a:prstGeom>
        </p:spPr>
      </p:pic>
      <p:pic>
        <p:nvPicPr>
          <p:cNvPr id="43" name="図 42"/>
          <p:cNvPicPr>
            <a:picLocks noChangeAspect="1"/>
          </p:cNvPicPr>
          <p:nvPr/>
        </p:nvPicPr>
        <p:blipFill>
          <a:blip r:embed="rId5">
            <a:clrChange>
              <a:clrFrom>
                <a:srgbClr val="FFFFFF"/>
              </a:clrFrom>
              <a:clrTo>
                <a:srgbClr val="FFFFFF">
                  <a:alpha val="0"/>
                </a:srgbClr>
              </a:clrTo>
            </a:clrChange>
          </a:blip>
          <a:stretch>
            <a:fillRect/>
          </a:stretch>
        </p:blipFill>
        <p:spPr>
          <a:xfrm>
            <a:off x="7384047" y="1992118"/>
            <a:ext cx="528086" cy="498194"/>
          </a:xfrm>
          <a:prstGeom prst="rect">
            <a:avLst/>
          </a:prstGeom>
        </p:spPr>
      </p:pic>
      <p:pic>
        <p:nvPicPr>
          <p:cNvPr id="44" name="図 43"/>
          <p:cNvPicPr>
            <a:picLocks noChangeAspect="1"/>
          </p:cNvPicPr>
          <p:nvPr/>
        </p:nvPicPr>
        <p:blipFill>
          <a:blip r:embed="rId5">
            <a:clrChange>
              <a:clrFrom>
                <a:srgbClr val="FFFFFF"/>
              </a:clrFrom>
              <a:clrTo>
                <a:srgbClr val="FFFFFF">
                  <a:alpha val="0"/>
                </a:srgbClr>
              </a:clrTo>
            </a:clrChange>
          </a:blip>
          <a:stretch>
            <a:fillRect/>
          </a:stretch>
        </p:blipFill>
        <p:spPr>
          <a:xfrm>
            <a:off x="8193268" y="2234669"/>
            <a:ext cx="528086" cy="498194"/>
          </a:xfrm>
          <a:prstGeom prst="rect">
            <a:avLst/>
          </a:prstGeom>
        </p:spPr>
      </p:pic>
      <p:pic>
        <p:nvPicPr>
          <p:cNvPr id="47" name="図 46"/>
          <p:cNvPicPr>
            <a:picLocks noChangeAspect="1"/>
          </p:cNvPicPr>
          <p:nvPr/>
        </p:nvPicPr>
        <p:blipFill>
          <a:blip r:embed="rId6"/>
          <a:stretch>
            <a:fillRect/>
          </a:stretch>
        </p:blipFill>
        <p:spPr>
          <a:xfrm>
            <a:off x="2660223" y="4820980"/>
            <a:ext cx="1333333" cy="1342857"/>
          </a:xfrm>
          <a:prstGeom prst="rect">
            <a:avLst/>
          </a:prstGeom>
        </p:spPr>
      </p:pic>
      <p:sp>
        <p:nvSpPr>
          <p:cNvPr id="48" name="矢印: 右 47"/>
          <p:cNvSpPr/>
          <p:nvPr/>
        </p:nvSpPr>
        <p:spPr>
          <a:xfrm rot="19800000">
            <a:off x="4143648" y="4386042"/>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矢印: 右 48"/>
          <p:cNvSpPr/>
          <p:nvPr/>
        </p:nvSpPr>
        <p:spPr>
          <a:xfrm rot="2071595">
            <a:off x="8164231" y="4308520"/>
            <a:ext cx="930321" cy="6216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0" name="テキスト ボックス 49"/>
          <p:cNvSpPr txBox="1"/>
          <p:nvPr/>
        </p:nvSpPr>
        <p:spPr>
          <a:xfrm>
            <a:off x="8996369" y="4498848"/>
            <a:ext cx="3065263" cy="1015663"/>
          </a:xfrm>
          <a:prstGeom prst="rect">
            <a:avLst/>
          </a:prstGeom>
          <a:noFill/>
        </p:spPr>
        <p:txBody>
          <a:bodyPr wrap="none" rtlCol="0">
            <a:spAutoFit/>
          </a:bodyPr>
          <a:lstStyle/>
          <a:p>
            <a:r>
              <a:rPr lang="ja-JP" altLang="en-US" sz="2000" dirty="0"/>
              <a:t>「</a:t>
            </a:r>
            <a:r>
              <a:rPr lang="en-US" altLang="ja-JP" sz="2000" dirty="0"/>
              <a:t>6</a:t>
            </a:r>
            <a:r>
              <a:rPr lang="ja-JP" altLang="en-US" sz="2000" dirty="0"/>
              <a:t>」</a:t>
            </a:r>
            <a:r>
              <a:rPr kumimoji="1" lang="ja-JP" altLang="en-US" sz="2000" dirty="0"/>
              <a:t>と認識できるか？</a:t>
            </a:r>
            <a:endParaRPr kumimoji="1" lang="en-US" altLang="ja-JP" sz="2000" dirty="0"/>
          </a:p>
          <a:p>
            <a:r>
              <a:rPr lang="ja-JP" altLang="en-US" sz="2000" dirty="0"/>
              <a:t>実際に</a:t>
            </a:r>
            <a:r>
              <a:rPr lang="en-US" altLang="ja-JP" sz="2000" dirty="0"/>
              <a:t>Python</a:t>
            </a:r>
            <a:r>
              <a:rPr lang="ja-JP" altLang="en-US" sz="2000" dirty="0"/>
              <a:t>で動かして</a:t>
            </a:r>
            <a:endParaRPr kumimoji="1" lang="en-US" altLang="ja-JP" sz="2000" dirty="0"/>
          </a:p>
          <a:p>
            <a:r>
              <a:rPr lang="ja-JP" altLang="en-US" sz="2000" dirty="0"/>
              <a:t>試してみよう！</a:t>
            </a:r>
            <a:endParaRPr kumimoji="1" lang="ja-JP" altLang="en-US" sz="2000" dirty="0"/>
          </a:p>
        </p:txBody>
      </p:sp>
      <p:sp>
        <p:nvSpPr>
          <p:cNvPr id="51" name="テキスト ボックス 50"/>
          <p:cNvSpPr txBox="1"/>
          <p:nvPr/>
        </p:nvSpPr>
        <p:spPr>
          <a:xfrm rot="20477125">
            <a:off x="2002456" y="4480340"/>
            <a:ext cx="1467068" cy="369332"/>
          </a:xfrm>
          <a:prstGeom prst="rect">
            <a:avLst/>
          </a:prstGeom>
          <a:noFill/>
        </p:spPr>
        <p:txBody>
          <a:bodyPr wrap="none" rtlCol="0">
            <a:spAutoFit/>
          </a:bodyPr>
          <a:lstStyle/>
          <a:p>
            <a:r>
              <a:rPr lang="ja-JP" altLang="en-US" dirty="0"/>
              <a:t>例えば「</a:t>
            </a:r>
            <a:r>
              <a:rPr lang="en-US" altLang="ja-JP" dirty="0"/>
              <a:t>6</a:t>
            </a:r>
            <a:r>
              <a:rPr lang="ja-JP" altLang="en-US" dirty="0"/>
              <a:t>」</a:t>
            </a:r>
            <a:endParaRPr kumimoji="1" lang="ja-JP" altLang="en-US" dirty="0"/>
          </a:p>
        </p:txBody>
      </p:sp>
      <p:sp>
        <p:nvSpPr>
          <p:cNvPr id="53" name="テキスト ボックス 52"/>
          <p:cNvSpPr txBox="1"/>
          <p:nvPr/>
        </p:nvSpPr>
        <p:spPr>
          <a:xfrm>
            <a:off x="576737" y="5041806"/>
            <a:ext cx="2236510"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a:t>テスト用のデータ</a:t>
            </a:r>
            <a:endParaRPr kumimoji="1" lang="ja-JP" altLang="en-US" sz="2000" dirty="0"/>
          </a:p>
        </p:txBody>
      </p:sp>
      <p:sp>
        <p:nvSpPr>
          <p:cNvPr id="45" name="テキスト ボックス 44"/>
          <p:cNvSpPr txBox="1"/>
          <p:nvPr/>
        </p:nvSpPr>
        <p:spPr>
          <a:xfrm>
            <a:off x="8721354" y="5584025"/>
            <a:ext cx="335540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dirty="0"/>
              <a:t>ソースコード</a:t>
            </a:r>
            <a:endParaRPr lang="en-US" altLang="ja-JP" dirty="0"/>
          </a:p>
          <a:p>
            <a:r>
              <a:rPr lang="en-US" altLang="ja-JP" dirty="0">
                <a:latin typeface="Courier New" panose="02070309020205020404" pitchFamily="49" charset="0"/>
                <a:cs typeface="Courier New" panose="02070309020205020404" pitchFamily="49" charset="0"/>
              </a:rPr>
              <a:t>tegaki-moji-ninshiki.py</a:t>
            </a:r>
          </a:p>
        </p:txBody>
      </p:sp>
    </p:spTree>
    <p:extLst>
      <p:ext uri="{BB962C8B-B14F-4D97-AF65-F5344CB8AC3E}">
        <p14:creationId xmlns:p14="http://schemas.microsoft.com/office/powerpoint/2010/main" val="37504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ということで、一通りのおさらい</a:t>
            </a:r>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52</a:t>
            </a:fld>
            <a:endParaRPr kumimoji="1" lang="ja-JP" altLang="en-US"/>
          </a:p>
        </p:txBody>
      </p:sp>
    </p:spTree>
    <p:extLst>
      <p:ext uri="{BB962C8B-B14F-4D97-AF65-F5344CB8AC3E}">
        <p14:creationId xmlns:p14="http://schemas.microsoft.com/office/powerpoint/2010/main" val="334271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fontScale="90000"/>
          </a:bodyPr>
          <a:lstStyle/>
          <a:p>
            <a:r>
              <a:rPr lang="ja-JP" altLang="en-US" dirty="0"/>
              <a:t>（ちょいと脱線）</a:t>
            </a:r>
            <a:r>
              <a:rPr lang="en-US" altLang="ja-JP" dirty="0"/>
              <a:t/>
            </a:r>
            <a:br>
              <a:rPr lang="en-US" altLang="ja-JP" dirty="0"/>
            </a:br>
            <a:r>
              <a:rPr lang="ja-JP" altLang="en-US" dirty="0"/>
              <a:t>ディープラーニングでなぜ</a:t>
            </a:r>
            <a:r>
              <a:rPr lang="en-US" altLang="ja-JP" dirty="0"/>
              <a:t>Python</a:t>
            </a:r>
            <a:r>
              <a:rPr lang="ja-JP" altLang="en-US" dirty="0"/>
              <a:t>なのか？</a:t>
            </a:r>
            <a:endParaRPr kumimoji="1" lang="ja-JP" altLang="en-US" dirty="0"/>
          </a:p>
        </p:txBody>
      </p:sp>
      <p:sp>
        <p:nvSpPr>
          <p:cNvPr id="5" name="スクロール: 横 4"/>
          <p:cNvSpPr/>
          <p:nvPr/>
        </p:nvSpPr>
        <p:spPr>
          <a:xfrm>
            <a:off x="3713384" y="5793642"/>
            <a:ext cx="7791719" cy="767461"/>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キラーアプリとして</a:t>
            </a:r>
            <a:r>
              <a:rPr lang="en-US" altLang="ja-JP" sz="2800" u="sng" dirty="0" err="1"/>
              <a:t>NumPy</a:t>
            </a:r>
            <a:r>
              <a:rPr lang="ja-JP" altLang="en-US" sz="2800" dirty="0"/>
              <a:t>の存在が大きい</a:t>
            </a:r>
          </a:p>
        </p:txBody>
      </p:sp>
      <p:sp>
        <p:nvSpPr>
          <p:cNvPr id="7" name="四角形: 角を丸くする 6"/>
          <p:cNvSpPr/>
          <p:nvPr/>
        </p:nvSpPr>
        <p:spPr>
          <a:xfrm>
            <a:off x="850761" y="4188744"/>
            <a:ext cx="6207617" cy="5795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dirty="0">
                <a:solidFill>
                  <a:schemeClr val="bg1"/>
                </a:solidFill>
              </a:rPr>
              <a:t>Python</a:t>
            </a:r>
            <a:r>
              <a:rPr lang="en-US" altLang="ja-JP" sz="2400" dirty="0">
                <a:solidFill>
                  <a:schemeClr val="bg1"/>
                </a:solidFill>
              </a:rPr>
              <a:t>(</a:t>
            </a:r>
            <a:r>
              <a:rPr kumimoji="1" lang="ja-JP" altLang="en-US" sz="2400" dirty="0">
                <a:solidFill>
                  <a:schemeClr val="bg1"/>
                </a:solidFill>
              </a:rPr>
              <a:t>プログラム言語</a:t>
            </a:r>
            <a:r>
              <a:rPr kumimoji="1" lang="en-US" altLang="ja-JP" sz="2400" dirty="0">
                <a:solidFill>
                  <a:schemeClr val="bg1"/>
                </a:solidFill>
              </a:rPr>
              <a:t>)</a:t>
            </a:r>
            <a:endParaRPr kumimoji="1" lang="ja-JP" altLang="en-US" sz="2400" dirty="0">
              <a:solidFill>
                <a:schemeClr val="bg1"/>
              </a:solidFill>
            </a:endParaRPr>
          </a:p>
        </p:txBody>
      </p:sp>
      <p:sp>
        <p:nvSpPr>
          <p:cNvPr id="8" name="四角形: 角を丸くする 7"/>
          <p:cNvSpPr/>
          <p:nvPr/>
        </p:nvSpPr>
        <p:spPr>
          <a:xfrm>
            <a:off x="1076141" y="3609195"/>
            <a:ext cx="5756856" cy="57954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err="1">
                <a:solidFill>
                  <a:schemeClr val="tx1"/>
                </a:solidFill>
              </a:rPr>
              <a:t>NumPy</a:t>
            </a:r>
            <a:r>
              <a:rPr kumimoji="1" lang="ja-JP" altLang="en-US" sz="2400" dirty="0">
                <a:solidFill>
                  <a:schemeClr val="tx1"/>
                </a:solidFill>
              </a:rPr>
              <a:t>ライブラリ</a:t>
            </a:r>
          </a:p>
        </p:txBody>
      </p:sp>
      <p:sp>
        <p:nvSpPr>
          <p:cNvPr id="15" name="正方形/長方形 14"/>
          <p:cNvSpPr/>
          <p:nvPr/>
        </p:nvSpPr>
        <p:spPr>
          <a:xfrm>
            <a:off x="7118591" y="2552337"/>
            <a:ext cx="4941691" cy="1938992"/>
          </a:xfrm>
          <a:prstGeom prst="rect">
            <a:avLst/>
          </a:prstGeom>
        </p:spPr>
        <p:txBody>
          <a:bodyPr wrap="square">
            <a:spAutoFit/>
          </a:bodyPr>
          <a:lstStyle/>
          <a:p>
            <a:r>
              <a:rPr lang="en-US" altLang="ja-JP" sz="2000" dirty="0"/>
              <a:t>Python</a:t>
            </a:r>
            <a:r>
              <a:rPr lang="ja-JP" altLang="en-US" sz="2000" dirty="0" err="1"/>
              <a:t>には</a:t>
            </a:r>
            <a:r>
              <a:rPr lang="ja-JP" altLang="en-US" sz="2000" dirty="0"/>
              <a:t>ディープラーニングのみならず、科学技術分野に有用なライブラリが豊富。</a:t>
            </a:r>
            <a:endParaRPr lang="en-US" altLang="ja-JP" sz="2000" dirty="0"/>
          </a:p>
          <a:p>
            <a:r>
              <a:rPr lang="ja-JP" altLang="en-US" sz="2000" dirty="0"/>
              <a:t>その土台を支えるのが、行列に関する演算を高速に・手軽に行うための</a:t>
            </a:r>
            <a:r>
              <a:rPr lang="en-US" altLang="ja-JP" sz="2000" dirty="0" err="1"/>
              <a:t>NumPy</a:t>
            </a:r>
            <a:r>
              <a:rPr lang="ja-JP" altLang="en-US" sz="2000" u="sng" dirty="0"/>
              <a:t>ライブラリ</a:t>
            </a:r>
            <a:r>
              <a:rPr lang="ja-JP" altLang="en-US" sz="2000" dirty="0"/>
              <a:t>。</a:t>
            </a:r>
            <a:endParaRPr lang="ja-JP" altLang="en-US" sz="2000" u="sng" dirty="0"/>
          </a:p>
        </p:txBody>
      </p:sp>
      <p:sp>
        <p:nvSpPr>
          <p:cNvPr id="18" name="テキスト ボックス 17"/>
          <p:cNvSpPr txBox="1"/>
          <p:nvPr/>
        </p:nvSpPr>
        <p:spPr>
          <a:xfrm>
            <a:off x="7277678" y="4682159"/>
            <a:ext cx="462351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dirty="0"/>
              <a:t>便利なコマンド・関数をパッケージにして、広く他の人にも使えるようにしたもの</a:t>
            </a:r>
            <a:endParaRPr kumimoji="1" lang="ja-JP" altLang="en-US" dirty="0"/>
          </a:p>
        </p:txBody>
      </p:sp>
      <p:cxnSp>
        <p:nvCxnSpPr>
          <p:cNvPr id="20" name="直線コネクタ 19"/>
          <p:cNvCxnSpPr>
            <a:cxnSpLocks/>
          </p:cNvCxnSpPr>
          <p:nvPr/>
        </p:nvCxnSpPr>
        <p:spPr>
          <a:xfrm>
            <a:off x="7928264" y="4386261"/>
            <a:ext cx="412457" cy="281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53</a:t>
            </a:fld>
            <a:endParaRPr kumimoji="1" lang="ja-JP" altLang="en-US"/>
          </a:p>
        </p:txBody>
      </p:sp>
      <p:sp>
        <p:nvSpPr>
          <p:cNvPr id="21" name="四角形: 角を丸くする 7"/>
          <p:cNvSpPr/>
          <p:nvPr/>
        </p:nvSpPr>
        <p:spPr>
          <a:xfrm>
            <a:off x="1406649" y="2965478"/>
            <a:ext cx="5150370" cy="6437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400" dirty="0">
                <a:solidFill>
                  <a:schemeClr val="bg1"/>
                </a:solidFill>
              </a:rPr>
              <a:t>SciPy</a:t>
            </a:r>
            <a:r>
              <a:rPr kumimoji="1" lang="ja-JP" altLang="en-US" sz="2400" dirty="0">
                <a:solidFill>
                  <a:schemeClr val="bg1"/>
                </a:solidFill>
              </a:rPr>
              <a:t>ライブラリ</a:t>
            </a:r>
          </a:p>
        </p:txBody>
      </p:sp>
      <p:sp>
        <p:nvSpPr>
          <p:cNvPr id="23" name="四角形: 角を丸くする 7"/>
          <p:cNvSpPr/>
          <p:nvPr/>
        </p:nvSpPr>
        <p:spPr>
          <a:xfrm>
            <a:off x="1515072" y="2471579"/>
            <a:ext cx="2691538" cy="643717"/>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2400" dirty="0" err="1">
                <a:solidFill>
                  <a:schemeClr val="bg1"/>
                </a:solidFill>
              </a:rPr>
              <a:t>SciKit</a:t>
            </a:r>
            <a:r>
              <a:rPr kumimoji="1" lang="ja-JP" altLang="en-US" sz="2400" dirty="0">
                <a:solidFill>
                  <a:schemeClr val="bg1"/>
                </a:solidFill>
              </a:rPr>
              <a:t>ライブラリ</a:t>
            </a:r>
          </a:p>
        </p:txBody>
      </p:sp>
      <p:sp>
        <p:nvSpPr>
          <p:cNvPr id="24" name="四角形: 角を丸くする 7"/>
          <p:cNvSpPr/>
          <p:nvPr/>
        </p:nvSpPr>
        <p:spPr>
          <a:xfrm>
            <a:off x="3940935" y="2471578"/>
            <a:ext cx="2555871"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2400" dirty="0">
                <a:solidFill>
                  <a:schemeClr val="bg1"/>
                </a:solidFill>
              </a:rPr>
              <a:t>○○ライブラリ</a:t>
            </a:r>
          </a:p>
        </p:txBody>
      </p:sp>
      <p:sp>
        <p:nvSpPr>
          <p:cNvPr id="25" name="四角形: 角を丸くする 7"/>
          <p:cNvSpPr/>
          <p:nvPr/>
        </p:nvSpPr>
        <p:spPr>
          <a:xfrm>
            <a:off x="1995420" y="1909171"/>
            <a:ext cx="2691538"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2400" dirty="0">
              <a:solidFill>
                <a:schemeClr val="bg1"/>
              </a:solidFill>
            </a:endParaRPr>
          </a:p>
        </p:txBody>
      </p:sp>
      <p:sp>
        <p:nvSpPr>
          <p:cNvPr id="26" name="四角形: 角を丸くする 7"/>
          <p:cNvSpPr/>
          <p:nvPr/>
        </p:nvSpPr>
        <p:spPr>
          <a:xfrm>
            <a:off x="3334628" y="1938885"/>
            <a:ext cx="2691538" cy="643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2400" dirty="0">
                <a:solidFill>
                  <a:schemeClr val="bg1"/>
                </a:solidFill>
              </a:rPr>
              <a:t>○○ライブラリ</a:t>
            </a:r>
          </a:p>
        </p:txBody>
      </p:sp>
      <p:sp>
        <p:nvSpPr>
          <p:cNvPr id="16" name="楕円 15"/>
          <p:cNvSpPr/>
          <p:nvPr/>
        </p:nvSpPr>
        <p:spPr>
          <a:xfrm>
            <a:off x="1412331" y="2097259"/>
            <a:ext cx="5084475" cy="1509354"/>
          </a:xfrm>
          <a:prstGeom prst="ellipse">
            <a:avLst/>
          </a:prstGeom>
          <a:noFill/>
          <a:ln w="571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402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38200" y="365125"/>
            <a:ext cx="10515600" cy="1325563"/>
          </a:xfrm>
        </p:spPr>
        <p:txBody>
          <a:bodyPr/>
          <a:lstStyle/>
          <a:p>
            <a:r>
              <a:rPr kumimoji="1" lang="ja-JP" altLang="en-US" dirty="0"/>
              <a:t>話題の企業 </a:t>
            </a:r>
            <a:r>
              <a:rPr kumimoji="1" lang="en-US" altLang="ja-JP" dirty="0"/>
              <a:t>– </a:t>
            </a:r>
            <a:r>
              <a:rPr kumimoji="1" lang="ja-JP" altLang="en-US" dirty="0"/>
              <a:t>エヌビディア社</a:t>
            </a:r>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299" y="573736"/>
            <a:ext cx="762818" cy="762818"/>
          </a:xfrm>
          <a:prstGeom prst="rect">
            <a:avLst/>
          </a:prstGeom>
        </p:spPr>
      </p:pic>
      <p:sp>
        <p:nvSpPr>
          <p:cNvPr id="10" name="テキスト ボックス 9"/>
          <p:cNvSpPr txBox="1"/>
          <p:nvPr/>
        </p:nvSpPr>
        <p:spPr>
          <a:xfrm>
            <a:off x="627320" y="1422541"/>
            <a:ext cx="7713272" cy="2246769"/>
          </a:xfrm>
          <a:prstGeom prst="rect">
            <a:avLst/>
          </a:prstGeom>
          <a:noFill/>
        </p:spPr>
        <p:txBody>
          <a:bodyPr wrap="square" rtlCol="0">
            <a:spAutoFit/>
          </a:bodyPr>
          <a:lstStyle/>
          <a:p>
            <a:r>
              <a:rPr kumimoji="1" lang="ja-JP" altLang="en-US" sz="2000" dirty="0"/>
              <a:t>行列</a:t>
            </a:r>
            <a:r>
              <a:rPr lang="ja-JP" altLang="en-US" sz="2000" dirty="0"/>
              <a:t>計算</a:t>
            </a:r>
            <a:r>
              <a:rPr kumimoji="1" lang="ja-JP" altLang="en-US" sz="2000" dirty="0"/>
              <a:t>を超高速に並列処理できる</a:t>
            </a:r>
            <a:r>
              <a:rPr lang="ja-JP" altLang="en-US" sz="2000" dirty="0"/>
              <a:t>チップを開発。それを組み込んだ各種ハードウェアと、</a:t>
            </a:r>
            <a:r>
              <a:rPr kumimoji="1" lang="ja-JP" altLang="en-US" sz="2000" dirty="0"/>
              <a:t>それらを活用するためのソフトウェア群を提供。</a:t>
            </a:r>
            <a:endParaRPr kumimoji="1" lang="en-US" altLang="ja-JP" sz="2000" dirty="0"/>
          </a:p>
          <a:p>
            <a:r>
              <a:rPr lang="en-US" altLang="ja-JP" sz="2000" dirty="0"/>
              <a:t>CAD</a:t>
            </a:r>
            <a:r>
              <a:rPr lang="ja-JP" altLang="en-US" sz="2000" dirty="0"/>
              <a:t>や</a:t>
            </a:r>
            <a:r>
              <a:rPr lang="en-US" altLang="ja-JP" sz="2000" dirty="0"/>
              <a:t>CG</a:t>
            </a:r>
            <a:r>
              <a:rPr lang="ja-JP" altLang="en-US" sz="2000" dirty="0" err="1"/>
              <a:t>、</a:t>
            </a:r>
            <a:r>
              <a:rPr lang="ja-JP" altLang="en-US" sz="2000" dirty="0"/>
              <a:t>ゲームなどの</a:t>
            </a:r>
            <a:r>
              <a:rPr lang="en-US" altLang="ja-JP" sz="2000" dirty="0"/>
              <a:t>3D</a:t>
            </a:r>
            <a:r>
              <a:rPr lang="ja-JP" altLang="en-US" sz="2000" dirty="0"/>
              <a:t>グラフィックス領域から、ディープラーニングへ適応領域を拡大。いずれも</a:t>
            </a:r>
            <a:r>
              <a:rPr lang="ja-JP" altLang="en-US" sz="2000" u="sng" dirty="0"/>
              <a:t>膨大な行列計算</a:t>
            </a:r>
            <a:r>
              <a:rPr lang="ja-JP" altLang="en-US" sz="2000" dirty="0"/>
              <a:t>を必要とするアプリケーション領域。</a:t>
            </a:r>
            <a:endParaRPr lang="en-US" altLang="ja-JP" sz="2000" dirty="0"/>
          </a:p>
          <a:p>
            <a:endParaRPr kumimoji="1" lang="en-US" altLang="ja-JP" sz="2000" dirty="0"/>
          </a:p>
        </p:txBody>
      </p:sp>
      <p:pic>
        <p:nvPicPr>
          <p:cNvPr id="17" name="図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186" y="3502412"/>
            <a:ext cx="2808358" cy="1572680"/>
          </a:xfrm>
          <a:prstGeom prst="rect">
            <a:avLst/>
          </a:prstGeom>
        </p:spPr>
      </p:pic>
      <p:pic>
        <p:nvPicPr>
          <p:cNvPr id="18" name="図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1536" y="4888921"/>
            <a:ext cx="2559458" cy="1540989"/>
          </a:xfrm>
          <a:prstGeom prst="rect">
            <a:avLst/>
          </a:prstGeom>
        </p:spPr>
      </p:pic>
      <p:pic>
        <p:nvPicPr>
          <p:cNvPr id="22" name="図 21"/>
          <p:cNvPicPr>
            <a:picLocks noChangeAspect="1"/>
          </p:cNvPicPr>
          <p:nvPr/>
        </p:nvPicPr>
        <p:blipFill>
          <a:blip r:embed="rId5"/>
          <a:stretch>
            <a:fillRect/>
          </a:stretch>
        </p:blipFill>
        <p:spPr>
          <a:xfrm>
            <a:off x="8340592" y="1422540"/>
            <a:ext cx="3015170" cy="2006459"/>
          </a:xfrm>
          <a:prstGeom prst="rect">
            <a:avLst/>
          </a:prstGeom>
        </p:spPr>
      </p:pic>
      <p:pic>
        <p:nvPicPr>
          <p:cNvPr id="24" name="図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55956" y="3872576"/>
            <a:ext cx="3776518" cy="2367877"/>
          </a:xfrm>
          <a:prstGeom prst="rect">
            <a:avLst/>
          </a:prstGeom>
        </p:spPr>
      </p:pic>
      <p:pic>
        <p:nvPicPr>
          <p:cNvPr id="19" name="図 18"/>
          <p:cNvPicPr>
            <a:picLocks noChangeAspect="1"/>
          </p:cNvPicPr>
          <p:nvPr/>
        </p:nvPicPr>
        <p:blipFill rotWithShape="1">
          <a:blip r:embed="rId7" cstate="email">
            <a:extLst>
              <a:ext uri="{28A0092B-C50C-407E-A947-70E740481C1C}">
                <a14:useLocalDpi xmlns:a14="http://schemas.microsoft.com/office/drawing/2010/main"/>
              </a:ext>
            </a:extLst>
          </a:blip>
          <a:srcRect t="-3713"/>
          <a:stretch/>
        </p:blipFill>
        <p:spPr>
          <a:xfrm>
            <a:off x="3945831" y="3801412"/>
            <a:ext cx="3681336" cy="2431809"/>
          </a:xfrm>
          <a:prstGeom prst="rect">
            <a:avLst/>
          </a:prstGeom>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54</a:t>
            </a:fld>
            <a:endParaRPr kumimoji="1" lang="ja-JP" altLang="en-US"/>
          </a:p>
        </p:txBody>
      </p:sp>
      <p:sp>
        <p:nvSpPr>
          <p:cNvPr id="5" name="正方形/長方形 4"/>
          <p:cNvSpPr/>
          <p:nvPr/>
        </p:nvSpPr>
        <p:spPr>
          <a:xfrm>
            <a:off x="4353654" y="235577"/>
            <a:ext cx="3764172" cy="461665"/>
          </a:xfrm>
          <a:prstGeom prst="rect">
            <a:avLst/>
          </a:prstGeom>
        </p:spPr>
        <p:txBody>
          <a:bodyPr wrap="none">
            <a:spAutoFit/>
          </a:bodyPr>
          <a:lstStyle/>
          <a:p>
            <a:r>
              <a:rPr lang="ja-JP" altLang="en-US" sz="2400" dirty="0"/>
              <a:t>“謎の</a:t>
            </a:r>
            <a:r>
              <a:rPr lang="en-US" altLang="ja-JP" sz="2400" dirty="0"/>
              <a:t>AI</a:t>
            </a:r>
            <a:r>
              <a:rPr lang="ja-JP" altLang="en-US" sz="2400" dirty="0"/>
              <a:t>半導体メーカー”</a:t>
            </a:r>
            <a:r>
              <a:rPr lang="en-US" altLang="ja-JP" sz="2400" dirty="0">
                <a:sym typeface="Wingdings" panose="05000000000000000000" pitchFamily="2" charset="2"/>
              </a:rPr>
              <a:t></a:t>
            </a:r>
            <a:endParaRPr lang="ja-JP" altLang="en-US" sz="2400" dirty="0"/>
          </a:p>
        </p:txBody>
      </p:sp>
    </p:spTree>
    <p:extLst>
      <p:ext uri="{BB962C8B-B14F-4D97-AF65-F5344CB8AC3E}">
        <p14:creationId xmlns:p14="http://schemas.microsoft.com/office/powerpoint/2010/main" val="233679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まだまだ先は深いけど</a:t>
            </a:r>
          </a:p>
        </p:txBody>
      </p:sp>
      <p:sp>
        <p:nvSpPr>
          <p:cNvPr id="4" name="コンテンツ プレースホルダー 3"/>
          <p:cNvSpPr>
            <a:spLocks noGrp="1"/>
          </p:cNvSpPr>
          <p:nvPr>
            <p:ph idx="1"/>
          </p:nvPr>
        </p:nvSpPr>
        <p:spPr>
          <a:xfrm>
            <a:off x="838200" y="1825625"/>
            <a:ext cx="6425485" cy="4351338"/>
          </a:xfrm>
        </p:spPr>
        <p:txBody>
          <a:bodyPr>
            <a:normAutofit fontScale="92500" lnSpcReduction="10000"/>
          </a:bodyPr>
          <a:lstStyle/>
          <a:p>
            <a:r>
              <a:rPr kumimoji="1" lang="ja-JP" altLang="en-US" dirty="0"/>
              <a:t>今日の話のさらに続きとして、畳み込み</a:t>
            </a:r>
            <a:r>
              <a:rPr lang="ja-JP" altLang="en-US" dirty="0"/>
              <a:t>ニューラルネットワークへの発展、効率よく学習させるための様々なテクニックなど、学ぶべきテーマはまだまだあります</a:t>
            </a:r>
            <a:endParaRPr lang="en-US" altLang="ja-JP" dirty="0"/>
          </a:p>
          <a:p>
            <a:r>
              <a:rPr kumimoji="1" lang="ja-JP" altLang="en-US" dirty="0"/>
              <a:t>しかし、その基本となるのは今日学んだニューラルネットワークと、それを多層構造化したモデルです</a:t>
            </a:r>
            <a:endParaRPr kumimoji="1" lang="en-US" altLang="ja-JP" dirty="0"/>
          </a:p>
          <a:p>
            <a:r>
              <a:rPr lang="ja-JP" altLang="en-US" dirty="0"/>
              <a:t>これからニュースや記事でディープラーニングを見かけたときに、いままでよりも多少なりとも中身に親近感を持って理解できる一助となれば幸いです</a:t>
            </a:r>
            <a:endParaRPr kumimoji="1" lang="en-US" altLang="ja-JP" dirty="0"/>
          </a:p>
        </p:txBody>
      </p:sp>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55</a:t>
            </a:fld>
            <a:endParaRPr kumimoji="1" lang="ja-JP" altLang="en-US"/>
          </a:p>
        </p:txBody>
      </p:sp>
      <p:sp>
        <p:nvSpPr>
          <p:cNvPr id="11" name="テキスト ボックス 10"/>
          <p:cNvSpPr txBox="1"/>
          <p:nvPr/>
        </p:nvSpPr>
        <p:spPr>
          <a:xfrm>
            <a:off x="9417221" y="502206"/>
            <a:ext cx="2723823" cy="369332"/>
          </a:xfrm>
          <a:prstGeom prst="rect">
            <a:avLst/>
          </a:prstGeom>
          <a:noFill/>
        </p:spPr>
        <p:txBody>
          <a:bodyPr wrap="none" rtlCol="0">
            <a:spAutoFit/>
          </a:bodyPr>
          <a:lstStyle/>
          <a:p>
            <a:r>
              <a:rPr kumimoji="1" lang="ja-JP" altLang="en-US" dirty="0"/>
              <a:t>まだ潜り始めたばっかり</a:t>
            </a:r>
          </a:p>
        </p:txBody>
      </p:sp>
      <p:pic>
        <p:nvPicPr>
          <p:cNvPr id="7" name="図 6"/>
          <p:cNvPicPr>
            <a:picLocks noChangeAspect="1"/>
          </p:cNvPicPr>
          <p:nvPr/>
        </p:nvPicPr>
        <p:blipFill>
          <a:blip r:embed="rId2"/>
          <a:stretch>
            <a:fillRect/>
          </a:stretch>
        </p:blipFill>
        <p:spPr>
          <a:xfrm>
            <a:off x="7693197" y="1006475"/>
            <a:ext cx="4286250" cy="5715000"/>
          </a:xfrm>
          <a:prstGeom prst="rect">
            <a:avLst/>
          </a:prstGeom>
        </p:spPr>
      </p:pic>
      <p:pic>
        <p:nvPicPr>
          <p:cNvPr id="12" name="図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1684" y="-534276"/>
            <a:ext cx="3484781" cy="2821078"/>
          </a:xfrm>
          <a:prstGeom prst="rect">
            <a:avLst/>
          </a:prstGeom>
        </p:spPr>
      </p:pic>
    </p:spTree>
    <p:extLst>
      <p:ext uri="{BB962C8B-B14F-4D97-AF65-F5344CB8AC3E}">
        <p14:creationId xmlns:p14="http://schemas.microsoft.com/office/powerpoint/2010/main" val="303002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手書き文字認識</a:t>
            </a:r>
          </a:p>
        </p:txBody>
      </p:sp>
      <p:sp>
        <p:nvSpPr>
          <p:cNvPr id="3" name="テキスト ボックス 2"/>
          <p:cNvSpPr txBox="1"/>
          <p:nvPr/>
        </p:nvSpPr>
        <p:spPr>
          <a:xfrm>
            <a:off x="768927" y="3013364"/>
            <a:ext cx="9308959" cy="646331"/>
          </a:xfrm>
          <a:prstGeom prst="rect">
            <a:avLst/>
          </a:prstGeom>
          <a:noFill/>
        </p:spPr>
        <p:txBody>
          <a:bodyPr wrap="none" rtlCol="0">
            <a:spAutoFit/>
          </a:bodyPr>
          <a:lstStyle/>
          <a:p>
            <a:r>
              <a:rPr lang="en-US" altLang="ja-JP" dirty="0">
                <a:hlinkClick r:id="rId2"/>
              </a:rPr>
              <a:t>http://rodrigob.github.io/are_we_there_yet/build/classification_datasets_results.html</a:t>
            </a:r>
            <a:endParaRPr lang="en-US" altLang="ja-JP" dirty="0"/>
          </a:p>
          <a:p>
            <a:endParaRPr lang="en-US" altLang="ja-JP" dirty="0"/>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56</a:t>
            </a:fld>
            <a:endParaRPr kumimoji="1" lang="ja-JP" altLang="en-US"/>
          </a:p>
        </p:txBody>
      </p:sp>
    </p:spTree>
    <p:extLst>
      <p:ext uri="{BB962C8B-B14F-4D97-AF65-F5344CB8AC3E}">
        <p14:creationId xmlns:p14="http://schemas.microsoft.com/office/powerpoint/2010/main" val="388884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楕円 4"/>
          <p:cNvSpPr/>
          <p:nvPr/>
        </p:nvSpPr>
        <p:spPr>
          <a:xfrm>
            <a:off x="283647" y="1735217"/>
            <a:ext cx="3779197" cy="47591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966988" y="317309"/>
            <a:ext cx="10515600" cy="1325563"/>
          </a:xfrm>
        </p:spPr>
        <p:txBody>
          <a:bodyPr/>
          <a:lstStyle/>
          <a:p>
            <a:r>
              <a:rPr lang="ja-JP" altLang="en-US" dirty="0"/>
              <a:t>まず、言葉の整理</a:t>
            </a:r>
            <a:endParaRPr kumimoji="1" lang="ja-JP" altLang="en-US" dirty="0"/>
          </a:p>
        </p:txBody>
      </p:sp>
      <p:sp>
        <p:nvSpPr>
          <p:cNvPr id="5" name="楕円 4"/>
          <p:cNvSpPr/>
          <p:nvPr/>
        </p:nvSpPr>
        <p:spPr>
          <a:xfrm>
            <a:off x="889784" y="3324811"/>
            <a:ext cx="2857968" cy="28375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楕円 16"/>
          <p:cNvSpPr/>
          <p:nvPr/>
        </p:nvSpPr>
        <p:spPr>
          <a:xfrm>
            <a:off x="2304953" y="4249707"/>
            <a:ext cx="1232257" cy="114598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7" name="直線コネクタ 6"/>
          <p:cNvCxnSpPr>
            <a:cxnSpLocks/>
            <a:stCxn id="10" idx="1"/>
          </p:cNvCxnSpPr>
          <p:nvPr/>
        </p:nvCxnSpPr>
        <p:spPr>
          <a:xfrm flipH="1">
            <a:off x="2795155" y="2109114"/>
            <a:ext cx="1447364" cy="499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a:stCxn id="14" idx="1"/>
          </p:cNvCxnSpPr>
          <p:nvPr/>
        </p:nvCxnSpPr>
        <p:spPr>
          <a:xfrm flipH="1">
            <a:off x="2884871" y="3481295"/>
            <a:ext cx="1357648" cy="51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a:cxnSpLocks/>
            <a:stCxn id="19" idx="1"/>
          </p:cNvCxnSpPr>
          <p:nvPr/>
        </p:nvCxnSpPr>
        <p:spPr>
          <a:xfrm flipH="1">
            <a:off x="3025561" y="4853477"/>
            <a:ext cx="1216958" cy="13251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42519" y="1847504"/>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人工知能</a:t>
            </a:r>
          </a:p>
        </p:txBody>
      </p:sp>
      <p:sp>
        <p:nvSpPr>
          <p:cNvPr id="12" name="正方形/長方形 11"/>
          <p:cNvSpPr/>
          <p:nvPr/>
        </p:nvSpPr>
        <p:spPr>
          <a:xfrm>
            <a:off x="5996402" y="1929843"/>
            <a:ext cx="6083717" cy="400110"/>
          </a:xfrm>
          <a:prstGeom prst="rect">
            <a:avLst/>
          </a:prstGeom>
        </p:spPr>
        <p:txBody>
          <a:bodyPr wrap="none">
            <a:spAutoFit/>
          </a:bodyPr>
          <a:lstStyle/>
          <a:p>
            <a:r>
              <a:rPr lang="ja-JP" altLang="en-US" sz="2000" dirty="0"/>
              <a:t>機械があたかも知性があるかのように振る舞うこと</a:t>
            </a:r>
          </a:p>
        </p:txBody>
      </p:sp>
      <p:sp>
        <p:nvSpPr>
          <p:cNvPr id="14" name="正方形/長方形 13"/>
          <p:cNvSpPr/>
          <p:nvPr/>
        </p:nvSpPr>
        <p:spPr>
          <a:xfrm>
            <a:off x="4242519" y="3219685"/>
            <a:ext cx="1620957"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機械学習</a:t>
            </a:r>
          </a:p>
        </p:txBody>
      </p:sp>
      <p:sp>
        <p:nvSpPr>
          <p:cNvPr id="15" name="正方形/長方形 14"/>
          <p:cNvSpPr/>
          <p:nvPr/>
        </p:nvSpPr>
        <p:spPr>
          <a:xfrm>
            <a:off x="6003179" y="3154002"/>
            <a:ext cx="6076940" cy="1015663"/>
          </a:xfrm>
          <a:prstGeom prst="rect">
            <a:avLst/>
          </a:prstGeom>
        </p:spPr>
        <p:txBody>
          <a:bodyPr wrap="square">
            <a:spAutoFit/>
          </a:bodyPr>
          <a:lstStyle/>
          <a:p>
            <a:r>
              <a:rPr lang="ja-JP" altLang="en-US" sz="2000" dirty="0"/>
              <a:t>人口知能を実現するやり方のひとつ。</a:t>
            </a:r>
            <a:endParaRPr lang="en-US" altLang="ja-JP" sz="2000" dirty="0"/>
          </a:p>
          <a:p>
            <a:r>
              <a:rPr lang="ja-JP" altLang="en-US" sz="2000" dirty="0"/>
              <a:t>機械に学習させることでデータからパターンを</a:t>
            </a:r>
            <a:endParaRPr lang="en-US" altLang="ja-JP" sz="2000" dirty="0"/>
          </a:p>
          <a:p>
            <a:r>
              <a:rPr lang="ja-JP" altLang="en-US" sz="2000" dirty="0" err="1"/>
              <a:t>見い出し</a:t>
            </a:r>
            <a:r>
              <a:rPr lang="ja-JP" altLang="en-US" sz="2000" dirty="0"/>
              <a:t>、新たなデータから将来を予測すること</a:t>
            </a:r>
          </a:p>
        </p:txBody>
      </p:sp>
      <p:sp>
        <p:nvSpPr>
          <p:cNvPr id="19" name="正方形/長方形 18"/>
          <p:cNvSpPr/>
          <p:nvPr/>
        </p:nvSpPr>
        <p:spPr>
          <a:xfrm>
            <a:off x="4242519" y="4591867"/>
            <a:ext cx="3416320"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ja-JP" altLang="en-US" sz="2800" dirty="0"/>
              <a:t>ディープラーニング</a:t>
            </a:r>
          </a:p>
        </p:txBody>
      </p:sp>
      <p:sp>
        <p:nvSpPr>
          <p:cNvPr id="20" name="正方形/長方形 19"/>
          <p:cNvSpPr/>
          <p:nvPr/>
        </p:nvSpPr>
        <p:spPr>
          <a:xfrm>
            <a:off x="6003179" y="5334802"/>
            <a:ext cx="5548590" cy="707886"/>
          </a:xfrm>
          <a:prstGeom prst="rect">
            <a:avLst/>
          </a:prstGeom>
        </p:spPr>
        <p:txBody>
          <a:bodyPr wrap="square">
            <a:spAutoFit/>
          </a:bodyPr>
          <a:lstStyle/>
          <a:p>
            <a:r>
              <a:rPr lang="ja-JP" altLang="en-US" sz="2000" dirty="0"/>
              <a:t>多層構造のニューラルネットワークを用いた</a:t>
            </a:r>
            <a:endParaRPr lang="en-US" altLang="ja-JP" sz="2000" dirty="0"/>
          </a:p>
          <a:p>
            <a:r>
              <a:rPr lang="ja-JP" altLang="en-US" sz="2000" dirty="0"/>
              <a:t>機械学習</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6</a:t>
            </a:fld>
            <a:endParaRPr kumimoji="1" lang="ja-JP" altLang="en-US"/>
          </a:p>
        </p:txBody>
      </p:sp>
    </p:spTree>
    <p:extLst>
      <p:ext uri="{BB962C8B-B14F-4D97-AF65-F5344CB8AC3E}">
        <p14:creationId xmlns:p14="http://schemas.microsoft.com/office/powerpoint/2010/main" val="302208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ニューラルネットワークモデル</a:t>
            </a:r>
          </a:p>
        </p:txBody>
      </p:sp>
      <p:pic>
        <p:nvPicPr>
          <p:cNvPr id="1026" name="Picture 2" descr="Image result for 神経細胞"/>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11239" y="1690688"/>
            <a:ext cx="2627716" cy="1921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神経細胞"/>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4566" y="1690688"/>
            <a:ext cx="3325281" cy="19686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15028-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75602" y="4535598"/>
            <a:ext cx="3697929" cy="18225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pic>
        <p:nvPicPr>
          <p:cNvPr id="1036" name="Picture 12" descr="15028-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74867" y="4549329"/>
            <a:ext cx="4594069" cy="17950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
        <p:nvSpPr>
          <p:cNvPr id="7" name="楕円 6"/>
          <p:cNvSpPr/>
          <p:nvPr/>
        </p:nvSpPr>
        <p:spPr>
          <a:xfrm>
            <a:off x="3360757" y="2528434"/>
            <a:ext cx="785611" cy="785611"/>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a:cxnSpLocks/>
          </p:cNvCxnSpPr>
          <p:nvPr/>
        </p:nvCxnSpPr>
        <p:spPr>
          <a:xfrm flipV="1">
            <a:off x="4146368" y="2675012"/>
            <a:ext cx="1019038" cy="24622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32509" y="4095481"/>
            <a:ext cx="1078576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0" y="5050263"/>
            <a:ext cx="2999539" cy="523220"/>
          </a:xfrm>
          <a:prstGeom prst="rect">
            <a:avLst/>
          </a:prstGeom>
          <a:noFill/>
        </p:spPr>
        <p:txBody>
          <a:bodyPr wrap="none" rtlCol="0">
            <a:spAutoFit/>
          </a:bodyPr>
          <a:lstStyle/>
          <a:p>
            <a:r>
              <a:rPr lang="ja-JP" altLang="en-US" sz="2800" dirty="0"/>
              <a:t>計算できる</a:t>
            </a:r>
            <a:r>
              <a:rPr lang="en-US" altLang="ja-JP" sz="2800" dirty="0"/>
              <a:t>”</a:t>
            </a:r>
            <a:r>
              <a:rPr lang="ja-JP" altLang="en-US" sz="2800" dirty="0"/>
              <a:t>模型</a:t>
            </a:r>
            <a:r>
              <a:rPr lang="en-US" altLang="ja-JP" sz="2800" dirty="0"/>
              <a:t>”</a:t>
            </a:r>
            <a:endParaRPr kumimoji="1" lang="ja-JP" altLang="en-US" sz="2800" dirty="0"/>
          </a:p>
        </p:txBody>
      </p:sp>
      <p:sp>
        <p:nvSpPr>
          <p:cNvPr id="12" name="テキスト ボックス 11"/>
          <p:cNvSpPr txBox="1"/>
          <p:nvPr/>
        </p:nvSpPr>
        <p:spPr>
          <a:xfrm>
            <a:off x="152400" y="2028681"/>
            <a:ext cx="902811" cy="523220"/>
          </a:xfrm>
          <a:prstGeom prst="rect">
            <a:avLst/>
          </a:prstGeom>
          <a:noFill/>
        </p:spPr>
        <p:txBody>
          <a:bodyPr wrap="none" rtlCol="0">
            <a:spAutoFit/>
          </a:bodyPr>
          <a:lstStyle/>
          <a:p>
            <a:r>
              <a:rPr kumimoji="1" lang="ja-JP" altLang="en-US" sz="2800" dirty="0"/>
              <a:t>実物</a:t>
            </a:r>
          </a:p>
        </p:txBody>
      </p:sp>
      <p:sp>
        <p:nvSpPr>
          <p:cNvPr id="2" name="矢印: 上カーブ 1"/>
          <p:cNvSpPr/>
          <p:nvPr/>
        </p:nvSpPr>
        <p:spPr>
          <a:xfrm rot="5400000">
            <a:off x="71987" y="3845672"/>
            <a:ext cx="1300766" cy="50645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a:off x="553375" y="3845008"/>
            <a:ext cx="2339102" cy="523220"/>
          </a:xfrm>
          <a:prstGeom prst="rect">
            <a:avLst/>
          </a:prstGeom>
          <a:noFill/>
        </p:spPr>
        <p:txBody>
          <a:bodyPr wrap="none" rtlCol="0">
            <a:spAutoFit/>
          </a:bodyPr>
          <a:lstStyle/>
          <a:p>
            <a:r>
              <a:rPr kumimoji="1" lang="ja-JP" altLang="en-US" sz="2800" dirty="0"/>
              <a:t>抽象的に表現</a:t>
            </a:r>
          </a:p>
        </p:txBody>
      </p:sp>
      <p:sp>
        <p:nvSpPr>
          <p:cNvPr id="4" name="スライド番号プレースホルダー 3"/>
          <p:cNvSpPr>
            <a:spLocks noGrp="1"/>
          </p:cNvSpPr>
          <p:nvPr>
            <p:ph type="sldNum" sz="quarter" idx="12"/>
          </p:nvPr>
        </p:nvSpPr>
        <p:spPr/>
        <p:txBody>
          <a:bodyPr/>
          <a:lstStyle/>
          <a:p>
            <a:fld id="{8AEBDCA3-918C-4541-BF84-4F93CF1796EA}" type="slidenum">
              <a:rPr kumimoji="1" lang="ja-JP" altLang="en-US" smtClean="0"/>
              <a:t>7</a:t>
            </a:fld>
            <a:endParaRPr kumimoji="1" lang="ja-JP" altLang="en-US"/>
          </a:p>
        </p:txBody>
      </p:sp>
      <p:sp>
        <p:nvSpPr>
          <p:cNvPr id="16" name="テキスト ボックス 15"/>
          <p:cNvSpPr txBox="1"/>
          <p:nvPr/>
        </p:nvSpPr>
        <p:spPr>
          <a:xfrm>
            <a:off x="1917961" y="4799007"/>
            <a:ext cx="877163" cy="369332"/>
          </a:xfrm>
          <a:prstGeom prst="rect">
            <a:avLst/>
          </a:prstGeom>
          <a:noFill/>
        </p:spPr>
        <p:txBody>
          <a:bodyPr wrap="none" rtlCol="0">
            <a:spAutoFit/>
          </a:bodyPr>
          <a:lstStyle/>
          <a:p>
            <a:r>
              <a:rPr kumimoji="1" lang="ja-JP" altLang="en-US" dirty="0"/>
              <a:t>モデル</a:t>
            </a:r>
          </a:p>
        </p:txBody>
      </p:sp>
    </p:spTree>
    <p:extLst>
      <p:ext uri="{BB962C8B-B14F-4D97-AF65-F5344CB8AC3E}">
        <p14:creationId xmlns:p14="http://schemas.microsoft.com/office/powerpoint/2010/main" val="191076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dirty="0"/>
              <a:t>ニューラルネットワークモデルの計算ルール</a:t>
            </a:r>
          </a:p>
        </p:txBody>
      </p:sp>
      <p:sp>
        <p:nvSpPr>
          <p:cNvPr id="4" name="楕円 3"/>
          <p:cNvSpPr/>
          <p:nvPr/>
        </p:nvSpPr>
        <p:spPr>
          <a:xfrm>
            <a:off x="3109242" y="2167474"/>
            <a:ext cx="1571625" cy="1571625"/>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800" dirty="0"/>
              <a:t>1.0</a:t>
            </a:r>
            <a:endParaRPr lang="ja-JP" altLang="en-US" sz="2800" dirty="0"/>
          </a:p>
        </p:txBody>
      </p:sp>
      <p:sp>
        <p:nvSpPr>
          <p:cNvPr id="6" name="楕円 5"/>
          <p:cNvSpPr/>
          <p:nvPr/>
        </p:nvSpPr>
        <p:spPr>
          <a:xfrm>
            <a:off x="3109242" y="4985801"/>
            <a:ext cx="1571625" cy="1571625"/>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t>0.5</a:t>
            </a:r>
            <a:endParaRPr kumimoji="1" lang="ja-JP" altLang="en-US" sz="2800" dirty="0"/>
          </a:p>
        </p:txBody>
      </p:sp>
      <p:sp>
        <p:nvSpPr>
          <p:cNvPr id="7" name="楕円 6"/>
          <p:cNvSpPr/>
          <p:nvPr/>
        </p:nvSpPr>
        <p:spPr>
          <a:xfrm>
            <a:off x="6044150" y="3620238"/>
            <a:ext cx="1571625" cy="1571625"/>
          </a:xfrm>
          <a:prstGeom prst="ellipse">
            <a:avLst/>
          </a:prstGeom>
          <a:solidFill>
            <a:srgbClr val="FFFF00"/>
          </a:solidFill>
          <a:ln w="762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800" dirty="0"/>
              <a:t>+0.3</a:t>
            </a:r>
            <a:endParaRPr lang="ja-JP" altLang="en-US" sz="2800" dirty="0"/>
          </a:p>
        </p:txBody>
      </p:sp>
      <p:cxnSp>
        <p:nvCxnSpPr>
          <p:cNvPr id="8" name="直線矢印コネクタ 7"/>
          <p:cNvCxnSpPr>
            <a:cxnSpLocks/>
            <a:stCxn id="4" idx="6"/>
            <a:endCxn id="7" idx="1"/>
          </p:cNvCxnSpPr>
          <p:nvPr/>
        </p:nvCxnSpPr>
        <p:spPr>
          <a:xfrm>
            <a:off x="4680867" y="2953287"/>
            <a:ext cx="1593442" cy="897110"/>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cxnSpLocks/>
            <a:stCxn id="6" idx="6"/>
            <a:endCxn id="7" idx="3"/>
          </p:cNvCxnSpPr>
          <p:nvPr/>
        </p:nvCxnSpPr>
        <p:spPr>
          <a:xfrm flipV="1">
            <a:off x="4680867" y="4961704"/>
            <a:ext cx="1593442" cy="809910"/>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a:stCxn id="7" idx="6"/>
          </p:cNvCxnSpPr>
          <p:nvPr/>
        </p:nvCxnSpPr>
        <p:spPr>
          <a:xfrm flipV="1">
            <a:off x="7615775" y="4406050"/>
            <a:ext cx="1991865" cy="1"/>
          </a:xfrm>
          <a:prstGeom prst="straightConnector1">
            <a:avLst/>
          </a:prstGeom>
          <a:ln w="7620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240323" y="2931085"/>
            <a:ext cx="678391" cy="523220"/>
          </a:xfrm>
          <a:prstGeom prst="rect">
            <a:avLst/>
          </a:prstGeom>
          <a:noFill/>
        </p:spPr>
        <p:txBody>
          <a:bodyPr wrap="none" rtlCol="0">
            <a:spAutoFit/>
          </a:bodyPr>
          <a:lstStyle/>
          <a:p>
            <a:r>
              <a:rPr kumimoji="1" lang="en-US" altLang="ja-JP" sz="2800" dirty="0"/>
              <a:t>0.1</a:t>
            </a:r>
            <a:endParaRPr kumimoji="1" lang="ja-JP" altLang="en-US" sz="2800" dirty="0"/>
          </a:p>
        </p:txBody>
      </p:sp>
      <p:sp>
        <p:nvSpPr>
          <p:cNvPr id="14" name="テキスト ボックス 13"/>
          <p:cNvSpPr txBox="1"/>
          <p:nvPr/>
        </p:nvSpPr>
        <p:spPr>
          <a:xfrm>
            <a:off x="4983688" y="4895973"/>
            <a:ext cx="678391" cy="523220"/>
          </a:xfrm>
          <a:prstGeom prst="rect">
            <a:avLst/>
          </a:prstGeom>
          <a:noFill/>
        </p:spPr>
        <p:txBody>
          <a:bodyPr wrap="none" rtlCol="0">
            <a:spAutoFit/>
          </a:bodyPr>
          <a:lstStyle/>
          <a:p>
            <a:r>
              <a:rPr kumimoji="1" lang="en-US" altLang="ja-JP" sz="2800" dirty="0"/>
              <a:t>0.2</a:t>
            </a:r>
            <a:endParaRPr kumimoji="1" lang="ja-JP" altLang="en-US" sz="2800" dirty="0"/>
          </a:p>
        </p:txBody>
      </p:sp>
      <p:sp>
        <p:nvSpPr>
          <p:cNvPr id="15" name="テキスト ボックス 14"/>
          <p:cNvSpPr txBox="1"/>
          <p:nvPr/>
        </p:nvSpPr>
        <p:spPr>
          <a:xfrm>
            <a:off x="1195009" y="1478834"/>
            <a:ext cx="3416320" cy="523220"/>
          </a:xfrm>
          <a:prstGeom prst="rect">
            <a:avLst/>
          </a:prstGeom>
          <a:noFill/>
        </p:spPr>
        <p:txBody>
          <a:bodyPr wrap="none" rtlCol="0">
            <a:spAutoFit/>
          </a:bodyPr>
          <a:lstStyle/>
          <a:p>
            <a:r>
              <a:rPr kumimoji="1" lang="ja-JP" altLang="en-US" sz="2800" dirty="0">
                <a:solidFill>
                  <a:srgbClr val="0070C0"/>
                </a:solidFill>
              </a:rPr>
              <a:t>入力元の信号の強さ</a:t>
            </a:r>
          </a:p>
        </p:txBody>
      </p:sp>
      <p:cxnSp>
        <p:nvCxnSpPr>
          <p:cNvPr id="17" name="直線コネクタ 16"/>
          <p:cNvCxnSpPr>
            <a:cxnSpLocks/>
            <a:stCxn id="15" idx="2"/>
          </p:cNvCxnSpPr>
          <p:nvPr/>
        </p:nvCxnSpPr>
        <p:spPr>
          <a:xfrm>
            <a:off x="2903169" y="2002054"/>
            <a:ext cx="818361" cy="685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a:cxnSpLocks/>
          </p:cNvCxnSpPr>
          <p:nvPr/>
        </p:nvCxnSpPr>
        <p:spPr>
          <a:xfrm>
            <a:off x="2647586" y="1951198"/>
            <a:ext cx="1073944" cy="3522322"/>
          </a:xfrm>
          <a:prstGeom prst="line">
            <a:avLst/>
          </a:prstGeom>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4680867" y="1877310"/>
            <a:ext cx="4413388" cy="523220"/>
          </a:xfrm>
          <a:prstGeom prst="rect">
            <a:avLst/>
          </a:prstGeom>
          <a:noFill/>
        </p:spPr>
        <p:txBody>
          <a:bodyPr wrap="none" rtlCol="0">
            <a:spAutoFit/>
          </a:bodyPr>
          <a:lstStyle/>
          <a:p>
            <a:r>
              <a:rPr kumimoji="1" lang="ja-JP" altLang="en-US" sz="2800" dirty="0">
                <a:solidFill>
                  <a:srgbClr val="0070C0"/>
                </a:solidFill>
              </a:rPr>
              <a:t>重み</a:t>
            </a:r>
            <a:r>
              <a:rPr kumimoji="1" lang="en-US" altLang="ja-JP" sz="2800" dirty="0">
                <a:solidFill>
                  <a:srgbClr val="0070C0"/>
                </a:solidFill>
              </a:rPr>
              <a:t>(</a:t>
            </a:r>
            <a:r>
              <a:rPr kumimoji="1" lang="ja-JP" altLang="en-US" sz="2800" dirty="0">
                <a:solidFill>
                  <a:srgbClr val="0070C0"/>
                </a:solidFill>
              </a:rPr>
              <a:t>信号の伝わりやすさ</a:t>
            </a:r>
            <a:r>
              <a:rPr kumimoji="1" lang="en-US" altLang="ja-JP" sz="2800" dirty="0">
                <a:solidFill>
                  <a:srgbClr val="0070C0"/>
                </a:solidFill>
              </a:rPr>
              <a:t>)</a:t>
            </a:r>
            <a:endParaRPr kumimoji="1" lang="ja-JP" altLang="en-US" sz="2800" dirty="0">
              <a:solidFill>
                <a:srgbClr val="0070C0"/>
              </a:solidFill>
            </a:endParaRPr>
          </a:p>
        </p:txBody>
      </p:sp>
      <p:cxnSp>
        <p:nvCxnSpPr>
          <p:cNvPr id="21" name="直線コネクタ 20"/>
          <p:cNvCxnSpPr>
            <a:cxnSpLocks/>
          </p:cNvCxnSpPr>
          <p:nvPr/>
        </p:nvCxnSpPr>
        <p:spPr>
          <a:xfrm flipH="1" flipV="1">
            <a:off x="5142523" y="2375432"/>
            <a:ext cx="328583" cy="565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a:stCxn id="14" idx="0"/>
          </p:cNvCxnSpPr>
          <p:nvPr/>
        </p:nvCxnSpPr>
        <p:spPr>
          <a:xfrm flipH="1" flipV="1">
            <a:off x="5016216" y="2282569"/>
            <a:ext cx="306668" cy="2613404"/>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6648294" y="2687583"/>
            <a:ext cx="4054315" cy="523220"/>
          </a:xfrm>
          <a:prstGeom prst="rect">
            <a:avLst/>
          </a:prstGeom>
          <a:noFill/>
        </p:spPr>
        <p:txBody>
          <a:bodyPr wrap="none" rtlCol="0">
            <a:spAutoFit/>
          </a:bodyPr>
          <a:lstStyle/>
          <a:p>
            <a:r>
              <a:rPr lang="ja-JP" altLang="en-US" sz="2800" dirty="0">
                <a:solidFill>
                  <a:srgbClr val="0070C0"/>
                </a:solidFill>
              </a:rPr>
              <a:t>発火のし易さ</a:t>
            </a:r>
            <a:r>
              <a:rPr lang="en-US" altLang="ja-JP" sz="2800" dirty="0">
                <a:solidFill>
                  <a:srgbClr val="0070C0"/>
                </a:solidFill>
              </a:rPr>
              <a:t>(</a:t>
            </a:r>
            <a:r>
              <a:rPr lang="ja-JP" altLang="en-US" sz="2800" dirty="0">
                <a:solidFill>
                  <a:srgbClr val="0070C0"/>
                </a:solidFill>
              </a:rPr>
              <a:t>バイアス</a:t>
            </a:r>
            <a:r>
              <a:rPr lang="en-US" altLang="ja-JP" sz="2800" dirty="0">
                <a:solidFill>
                  <a:srgbClr val="0070C0"/>
                </a:solidFill>
              </a:rPr>
              <a:t>)</a:t>
            </a:r>
            <a:endParaRPr kumimoji="1" lang="ja-JP" altLang="en-US" sz="2800" dirty="0">
              <a:solidFill>
                <a:srgbClr val="0070C0"/>
              </a:solidFill>
            </a:endParaRPr>
          </a:p>
        </p:txBody>
      </p:sp>
      <p:cxnSp>
        <p:nvCxnSpPr>
          <p:cNvPr id="27" name="直線コネクタ 26"/>
          <p:cNvCxnSpPr>
            <a:cxnSpLocks/>
          </p:cNvCxnSpPr>
          <p:nvPr/>
        </p:nvCxnSpPr>
        <p:spPr>
          <a:xfrm flipV="1">
            <a:off x="6917969" y="3067481"/>
            <a:ext cx="416304" cy="1131032"/>
          </a:xfrm>
          <a:prstGeom prst="line">
            <a:avLst/>
          </a:prstGeom>
        </p:spPr>
        <p:style>
          <a:lnRef idx="1">
            <a:schemeClr val="accent1"/>
          </a:lnRef>
          <a:fillRef idx="0">
            <a:schemeClr val="accent1"/>
          </a:fillRef>
          <a:effectRef idx="0">
            <a:schemeClr val="accent1"/>
          </a:effectRef>
          <a:fontRef idx="minor">
            <a:schemeClr val="tx1"/>
          </a:fontRef>
        </p:style>
      </p:cxnSp>
      <p:sp>
        <p:nvSpPr>
          <p:cNvPr id="29" name="フリーフォーム: 図形 28"/>
          <p:cNvSpPr/>
          <p:nvPr/>
        </p:nvSpPr>
        <p:spPr>
          <a:xfrm>
            <a:off x="7039911" y="4198513"/>
            <a:ext cx="478548" cy="434684"/>
          </a:xfrm>
          <a:custGeom>
            <a:avLst/>
            <a:gdLst>
              <a:gd name="connsiteX0" fmla="*/ 0 w 1326524"/>
              <a:gd name="connsiteY0" fmla="*/ 696615 h 696615"/>
              <a:gd name="connsiteX1" fmla="*/ 437882 w 1326524"/>
              <a:gd name="connsiteY1" fmla="*/ 580705 h 696615"/>
              <a:gd name="connsiteX2" fmla="*/ 759854 w 1326524"/>
              <a:gd name="connsiteY2" fmla="*/ 91308 h 696615"/>
              <a:gd name="connsiteX3" fmla="*/ 1326524 w 1326524"/>
              <a:gd name="connsiteY3" fmla="*/ 1156 h 696615"/>
            </a:gdLst>
            <a:ahLst/>
            <a:cxnLst>
              <a:cxn ang="0">
                <a:pos x="connsiteX0" y="connsiteY0"/>
              </a:cxn>
              <a:cxn ang="0">
                <a:pos x="connsiteX1" y="connsiteY1"/>
              </a:cxn>
              <a:cxn ang="0">
                <a:pos x="connsiteX2" y="connsiteY2"/>
              </a:cxn>
              <a:cxn ang="0">
                <a:pos x="connsiteX3" y="connsiteY3"/>
              </a:cxn>
            </a:cxnLst>
            <a:rect l="l" t="t" r="r" b="b"/>
            <a:pathLst>
              <a:path w="1326524" h="696615">
                <a:moveTo>
                  <a:pt x="0" y="696615"/>
                </a:moveTo>
                <a:cubicBezTo>
                  <a:pt x="155620" y="689102"/>
                  <a:pt x="311240" y="681589"/>
                  <a:pt x="437882" y="580705"/>
                </a:cubicBezTo>
                <a:cubicBezTo>
                  <a:pt x="564524" y="479820"/>
                  <a:pt x="611747" y="187899"/>
                  <a:pt x="759854" y="91308"/>
                </a:cubicBezTo>
                <a:cubicBezTo>
                  <a:pt x="907961" y="-5283"/>
                  <a:pt x="1117242" y="-2064"/>
                  <a:pt x="1326524" y="115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a:cxnSpLocks/>
          </p:cNvCxnSpPr>
          <p:nvPr/>
        </p:nvCxnSpPr>
        <p:spPr>
          <a:xfrm>
            <a:off x="7404301" y="4507606"/>
            <a:ext cx="1581955" cy="648588"/>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8019279" y="5172042"/>
            <a:ext cx="3695242" cy="954107"/>
          </a:xfrm>
          <a:prstGeom prst="rect">
            <a:avLst/>
          </a:prstGeom>
          <a:noFill/>
        </p:spPr>
        <p:txBody>
          <a:bodyPr wrap="none" rtlCol="0">
            <a:spAutoFit/>
          </a:bodyPr>
          <a:lstStyle/>
          <a:p>
            <a:r>
              <a:rPr lang="ja-JP" altLang="en-US" sz="2800" dirty="0">
                <a:solidFill>
                  <a:srgbClr val="0070C0"/>
                </a:solidFill>
              </a:rPr>
              <a:t>活性化関数</a:t>
            </a:r>
            <a:endParaRPr lang="en-US" altLang="ja-JP" sz="2800" dirty="0">
              <a:solidFill>
                <a:srgbClr val="0070C0"/>
              </a:solidFill>
            </a:endParaRPr>
          </a:p>
          <a:p>
            <a:r>
              <a:rPr lang="en-US" altLang="ja-JP" sz="2800" dirty="0">
                <a:solidFill>
                  <a:srgbClr val="0070C0"/>
                </a:solidFill>
              </a:rPr>
              <a:t>(</a:t>
            </a:r>
            <a:r>
              <a:rPr kumimoji="1" lang="ja-JP" altLang="en-US" sz="2800" dirty="0">
                <a:solidFill>
                  <a:srgbClr val="0070C0"/>
                </a:solidFill>
              </a:rPr>
              <a:t>いくつか種類がある</a:t>
            </a:r>
            <a:r>
              <a:rPr kumimoji="1" lang="en-US" altLang="ja-JP" sz="2800" dirty="0">
                <a:solidFill>
                  <a:srgbClr val="0070C0"/>
                </a:solidFill>
              </a:rPr>
              <a:t>)</a:t>
            </a:r>
            <a:endParaRPr kumimoji="1" lang="ja-JP" altLang="en-US" sz="2800" dirty="0">
              <a:solidFill>
                <a:srgbClr val="0070C0"/>
              </a:solidFill>
            </a:endParaRPr>
          </a:p>
        </p:txBody>
      </p:sp>
      <p:sp>
        <p:nvSpPr>
          <p:cNvPr id="3" name="テキスト ボックス 2"/>
          <p:cNvSpPr txBox="1"/>
          <p:nvPr/>
        </p:nvSpPr>
        <p:spPr>
          <a:xfrm rot="20915280">
            <a:off x="6201065" y="5185799"/>
            <a:ext cx="1642329" cy="830997"/>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このノードに着目！</a:t>
            </a:r>
          </a:p>
        </p:txBody>
      </p:sp>
      <p:sp>
        <p:nvSpPr>
          <p:cNvPr id="2" name="スライド番号プレースホルダー 1"/>
          <p:cNvSpPr>
            <a:spLocks noGrp="1"/>
          </p:cNvSpPr>
          <p:nvPr>
            <p:ph type="sldNum" sz="quarter" idx="12"/>
          </p:nvPr>
        </p:nvSpPr>
        <p:spPr/>
        <p:txBody>
          <a:bodyPr/>
          <a:lstStyle/>
          <a:p>
            <a:fld id="{8AEBDCA3-918C-4541-BF84-4F93CF1796EA}" type="slidenum">
              <a:rPr kumimoji="1" lang="ja-JP" altLang="en-US" smtClean="0"/>
              <a:t>8</a:t>
            </a:fld>
            <a:endParaRPr kumimoji="1" lang="ja-JP" altLang="en-US"/>
          </a:p>
        </p:txBody>
      </p:sp>
      <p:sp>
        <p:nvSpPr>
          <p:cNvPr id="11" name="テキスト ボックス 10">
            <a:extLst>
              <a:ext uri="{FF2B5EF4-FFF2-40B4-BE49-F238E27FC236}">
                <a16:creationId xmlns="" xmlns:a16="http://schemas.microsoft.com/office/drawing/2014/main" id="{EF6E74DA-8BC6-40AC-A1EE-5CA00264C593}"/>
              </a:ext>
            </a:extLst>
          </p:cNvPr>
          <p:cNvSpPr txBox="1"/>
          <p:nvPr/>
        </p:nvSpPr>
        <p:spPr>
          <a:xfrm>
            <a:off x="9982200" y="6141997"/>
            <a:ext cx="1877437" cy="276999"/>
          </a:xfrm>
          <a:prstGeom prst="rect">
            <a:avLst/>
          </a:prstGeom>
          <a:noFill/>
        </p:spPr>
        <p:txBody>
          <a:bodyPr wrap="none" rtlCol="0">
            <a:spAutoFit/>
          </a:bodyPr>
          <a:lstStyle/>
          <a:p>
            <a:r>
              <a:rPr kumimoji="1" lang="ja-JP" altLang="en-US" sz="1200" dirty="0"/>
              <a:t>メモ：関数について補足</a:t>
            </a:r>
          </a:p>
        </p:txBody>
      </p:sp>
    </p:spTree>
    <p:extLst>
      <p:ext uri="{BB962C8B-B14F-4D97-AF65-F5344CB8AC3E}">
        <p14:creationId xmlns:p14="http://schemas.microsoft.com/office/powerpoint/2010/main" val="282248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活性化関数</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0638" y="2134791"/>
            <a:ext cx="32099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23534" y="2149078"/>
            <a:ext cx="31813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30887" y="2120503"/>
            <a:ext cx="31623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線矢印コネクタ 3"/>
          <p:cNvCxnSpPr/>
          <p:nvPr/>
        </p:nvCxnSpPr>
        <p:spPr>
          <a:xfrm flipV="1">
            <a:off x="924791" y="2567312"/>
            <a:ext cx="0" cy="17041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8346" y="3137285"/>
            <a:ext cx="800219" cy="461665"/>
          </a:xfrm>
          <a:prstGeom prst="rect">
            <a:avLst/>
          </a:prstGeom>
          <a:noFill/>
        </p:spPr>
        <p:txBody>
          <a:bodyPr wrap="none" rtlCol="0">
            <a:spAutoFit/>
          </a:bodyPr>
          <a:lstStyle/>
          <a:p>
            <a:r>
              <a:rPr kumimoji="1" lang="ja-JP" altLang="en-US" sz="2400"/>
              <a:t>出力</a:t>
            </a:r>
            <a:endParaRPr kumimoji="1" lang="ja-JP" altLang="en-US" sz="2400" dirty="0"/>
          </a:p>
        </p:txBody>
      </p:sp>
      <p:sp>
        <p:nvSpPr>
          <p:cNvPr id="5" name="テキスト ボックス 4"/>
          <p:cNvSpPr txBox="1"/>
          <p:nvPr/>
        </p:nvSpPr>
        <p:spPr>
          <a:xfrm>
            <a:off x="1894377" y="1537137"/>
            <a:ext cx="2031325" cy="461665"/>
          </a:xfrm>
          <a:prstGeom prst="rect">
            <a:avLst/>
          </a:prstGeom>
          <a:noFill/>
        </p:spPr>
        <p:txBody>
          <a:bodyPr wrap="none" rtlCol="0">
            <a:spAutoFit/>
          </a:bodyPr>
          <a:lstStyle/>
          <a:p>
            <a:r>
              <a:rPr kumimoji="1" lang="ja-JP" altLang="en-US" sz="2400" dirty="0"/>
              <a:t>ステップ関数</a:t>
            </a:r>
          </a:p>
        </p:txBody>
      </p:sp>
      <p:sp>
        <p:nvSpPr>
          <p:cNvPr id="10" name="テキスト ボックス 9"/>
          <p:cNvSpPr txBox="1"/>
          <p:nvPr/>
        </p:nvSpPr>
        <p:spPr>
          <a:xfrm>
            <a:off x="5197569" y="1547572"/>
            <a:ext cx="2339102" cy="461665"/>
          </a:xfrm>
          <a:prstGeom prst="rect">
            <a:avLst/>
          </a:prstGeom>
          <a:noFill/>
        </p:spPr>
        <p:txBody>
          <a:bodyPr wrap="none" rtlCol="0">
            <a:spAutoFit/>
          </a:bodyPr>
          <a:lstStyle/>
          <a:p>
            <a:r>
              <a:rPr kumimoji="1" lang="ja-JP" altLang="en-US" sz="2400" dirty="0"/>
              <a:t>シグモイド関数</a:t>
            </a:r>
          </a:p>
        </p:txBody>
      </p:sp>
      <p:sp>
        <p:nvSpPr>
          <p:cNvPr id="11" name="テキスト ボックス 10"/>
          <p:cNvSpPr txBox="1"/>
          <p:nvPr/>
        </p:nvSpPr>
        <p:spPr>
          <a:xfrm>
            <a:off x="8592847" y="1337804"/>
            <a:ext cx="3350597" cy="830997"/>
          </a:xfrm>
          <a:prstGeom prst="rect">
            <a:avLst/>
          </a:prstGeom>
          <a:noFill/>
        </p:spPr>
        <p:txBody>
          <a:bodyPr wrap="none" rtlCol="0">
            <a:spAutoFit/>
          </a:bodyPr>
          <a:lstStyle/>
          <a:p>
            <a:r>
              <a:rPr lang="en-US" altLang="ja-JP" sz="2400" dirty="0" err="1"/>
              <a:t>Re</a:t>
            </a:r>
            <a:r>
              <a:rPr kumimoji="1" lang="en-US" altLang="ja-JP" sz="2400" dirty="0" err="1"/>
              <a:t>LU</a:t>
            </a:r>
            <a:r>
              <a:rPr kumimoji="1" lang="ja-JP" altLang="en-US" sz="2400" dirty="0"/>
              <a:t>関数</a:t>
            </a:r>
            <a:endParaRPr kumimoji="1" lang="en-US" altLang="ja-JP" sz="2400" dirty="0"/>
          </a:p>
          <a:p>
            <a:r>
              <a:rPr kumimoji="1" lang="en-US" altLang="ja-JP" sz="2400" dirty="0"/>
              <a:t>(</a:t>
            </a:r>
            <a:r>
              <a:rPr kumimoji="1" lang="en-US" altLang="ja-JP" sz="2400" u="sng" dirty="0"/>
              <a:t>Re</a:t>
            </a:r>
            <a:r>
              <a:rPr kumimoji="1" lang="en-US" altLang="ja-JP" sz="2400" dirty="0"/>
              <a:t>ctified </a:t>
            </a:r>
            <a:r>
              <a:rPr kumimoji="1" lang="en-US" altLang="ja-JP" sz="2400" u="sng" dirty="0"/>
              <a:t>L</a:t>
            </a:r>
            <a:r>
              <a:rPr kumimoji="1" lang="en-US" altLang="ja-JP" sz="2400" dirty="0"/>
              <a:t>inear </a:t>
            </a:r>
            <a:r>
              <a:rPr kumimoji="1" lang="en-US" altLang="ja-JP" sz="2400" u="sng" dirty="0"/>
              <a:t>U</a:t>
            </a:r>
            <a:r>
              <a:rPr kumimoji="1" lang="en-US" altLang="ja-JP" sz="2400" dirty="0"/>
              <a:t>nit)</a:t>
            </a:r>
            <a:endParaRPr kumimoji="1" lang="ja-JP" altLang="en-US" sz="2400" dirty="0"/>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25260" y="5299322"/>
            <a:ext cx="2773554" cy="131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22100" y="5447245"/>
            <a:ext cx="2921478" cy="1016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359499" y="5336303"/>
            <a:ext cx="3050911" cy="1238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8AEBDCA3-918C-4541-BF84-4F93CF1796EA}" type="slidenum">
              <a:rPr kumimoji="1" lang="ja-JP" altLang="en-US" smtClean="0"/>
              <a:t>9</a:t>
            </a:fld>
            <a:endParaRPr kumimoji="1" lang="ja-JP" altLang="en-US"/>
          </a:p>
        </p:txBody>
      </p:sp>
      <p:cxnSp>
        <p:nvCxnSpPr>
          <p:cNvPr id="7" name="直線矢印コネクタ 6"/>
          <p:cNvCxnSpPr/>
          <p:nvPr/>
        </p:nvCxnSpPr>
        <p:spPr>
          <a:xfrm>
            <a:off x="1622738" y="4700788"/>
            <a:ext cx="26015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262582" y="4696210"/>
            <a:ext cx="3262432" cy="461665"/>
          </a:xfrm>
          <a:prstGeom prst="rect">
            <a:avLst/>
          </a:prstGeom>
          <a:noFill/>
        </p:spPr>
        <p:txBody>
          <a:bodyPr wrap="none" rtlCol="0">
            <a:spAutoFit/>
          </a:bodyPr>
          <a:lstStyle/>
          <a:p>
            <a:r>
              <a:rPr kumimoji="1" lang="ja-JP" altLang="en-US" sz="2400" dirty="0"/>
              <a:t>入力の総和＋バイアス</a:t>
            </a:r>
          </a:p>
        </p:txBody>
      </p:sp>
    </p:spTree>
    <p:extLst>
      <p:ext uri="{BB962C8B-B14F-4D97-AF65-F5344CB8AC3E}">
        <p14:creationId xmlns:p14="http://schemas.microsoft.com/office/powerpoint/2010/main" val="12352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3504</TotalTime>
  <Words>3332</Words>
  <Application>Microsoft Office PowerPoint</Application>
  <PresentationFormat>ユーザー設定</PresentationFormat>
  <Paragraphs>841</Paragraphs>
  <Slides>56</Slides>
  <Notes>2</Notes>
  <HiddenSlides>0</HiddenSlides>
  <MMClips>0</MMClips>
  <ScaleCrop>false</ScaleCrop>
  <HeadingPairs>
    <vt:vector size="4" baseType="variant">
      <vt:variant>
        <vt:lpstr>テーマ</vt:lpstr>
      </vt:variant>
      <vt:variant>
        <vt:i4>1</vt:i4>
      </vt:variant>
      <vt:variant>
        <vt:lpstr>スライド タイトル</vt:lpstr>
      </vt:variant>
      <vt:variant>
        <vt:i4>56</vt:i4>
      </vt:variant>
    </vt:vector>
  </HeadingPairs>
  <TitlesOfParts>
    <vt:vector size="57" baseType="lpstr">
      <vt:lpstr>Office テーマ</vt:lpstr>
      <vt:lpstr>プログラミング勉強会 やってみようぜ、ディープラーニングのプログラミング</vt:lpstr>
      <vt:lpstr>自己紹介</vt:lpstr>
      <vt:lpstr>私とプログラミング</vt:lpstr>
      <vt:lpstr>今日にいたる経緯 ～名古屋校 プログラミング勉強会 クラブ活動～</vt:lpstr>
      <vt:lpstr>今日の話の軸足</vt:lpstr>
      <vt:lpstr>まず、言葉の整理</vt:lpstr>
      <vt:lpstr>ニューラルネットワークモデル</vt:lpstr>
      <vt:lpstr>ニューラルネットワークモデルの計算ルール</vt:lpstr>
      <vt:lpstr>活性化関数</vt:lpstr>
      <vt:lpstr>手触り感持って”模型”と慣れ親しむために 手で計算してみる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ふたつの武器を手に入れよう</vt:lpstr>
      <vt:lpstr>数学の便利な道具 – 行列と行列の内積</vt:lpstr>
      <vt:lpstr>行列計算に慣れ親しむ</vt:lpstr>
      <vt:lpstr>PowerPoint プレゼンテーション</vt:lpstr>
      <vt:lpstr>Cloud9によるPython開発環境（１）</vt:lpstr>
      <vt:lpstr>Cloud9によるPython開発環境（２）</vt:lpstr>
      <vt:lpstr>Cloud9によるPython開発環境（３）</vt:lpstr>
      <vt:lpstr>Cloud9によるPython開発環境（４）</vt:lpstr>
      <vt:lpstr>Cloud9によるPython開発環境（５）</vt:lpstr>
      <vt:lpstr>Cloud9によるPython開発環境（６）</vt:lpstr>
      <vt:lpstr>PowerPoint プレゼンテーション</vt:lpstr>
      <vt:lpstr>蛇足</vt:lpstr>
      <vt:lpstr>Python上で行列計算を行う</vt:lpstr>
      <vt:lpstr>先ほどの例をNumPyを使って計算してみましょう</vt:lpstr>
      <vt:lpstr>先ほどの例をNumPyを使って計算してみましょう</vt:lpstr>
      <vt:lpstr>先ほどの例をNumPyを使って計算してみましょう</vt:lpstr>
      <vt:lpstr>そのほかのNumPyのコマンドをいくつか試してみましょう</vt:lpstr>
      <vt:lpstr>PowerPoint プレゼンテーション</vt:lpstr>
      <vt:lpstr>ニューラルネットワークを行列計算で表現してみる</vt:lpstr>
      <vt:lpstr>ニューラルネットワークを行列計算で表現してみる</vt:lpstr>
      <vt:lpstr>ニューラルネットワークを行列計算で表現してみる</vt:lpstr>
      <vt:lpstr>PowerPoint プレゼンテーション</vt:lpstr>
      <vt:lpstr>PowerPoint プレゼンテーション</vt:lpstr>
      <vt:lpstr>PowerPoint プレゼンテーション</vt:lpstr>
      <vt:lpstr>PowerPoint プレゼンテーション</vt:lpstr>
      <vt:lpstr>数字の手書き文字認識をさせてみる</vt:lpstr>
      <vt:lpstr>ディープラーニングによって文字認識するとはどういうことか？</vt:lpstr>
      <vt:lpstr>コンピューターにわかってもらうために、手書きの文字を数値化する</vt:lpstr>
      <vt:lpstr>そして、先ほどのこれ↓にほうりこむ</vt:lpstr>
      <vt:lpstr>結果を先に言っておきますと、ディープラーニングによる文字認識とは、こういうことができます</vt:lpstr>
      <vt:lpstr>ディープラーニングにおける学習とは</vt:lpstr>
      <vt:lpstr>じゃ、学習って具体的になにやるの？</vt:lpstr>
      <vt:lpstr>当たってなさ具合を数値で表す</vt:lpstr>
      <vt:lpstr>当たってなさ具合の数値が一番小さくなるところを探す</vt:lpstr>
      <vt:lpstr>今日は学習の実装は割愛なので、まるで三分間クッキングのように、そこそこ絶妙なパラメータを手に入れたとする</vt:lpstr>
      <vt:lpstr>ということで、一通りのおさらい</vt:lpstr>
      <vt:lpstr>（ちょいと脱線） ディープラーニングでなぜPythonなのか？</vt:lpstr>
      <vt:lpstr>話題の企業 – エヌビディア社</vt:lpstr>
      <vt:lpstr>まだまだ先は深いけど</vt:lpstr>
      <vt:lpstr>手書き文字認識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Ochi, Yoshihiro</dc:creator>
  <cp:lastModifiedBy>yoshihiro</cp:lastModifiedBy>
  <cp:revision>366</cp:revision>
  <cp:lastPrinted>2017-05-28T02:46:46Z</cp:lastPrinted>
  <dcterms:created xsi:type="dcterms:W3CDTF">2016-08-30T03:53:53Z</dcterms:created>
  <dcterms:modified xsi:type="dcterms:W3CDTF">2017-08-25T12:33:53Z</dcterms:modified>
</cp:coreProperties>
</file>